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36"/>
  </p:notesMasterIdLst>
  <p:sldIdLst>
    <p:sldId id="513" r:id="rId2"/>
    <p:sldId id="771" r:id="rId3"/>
    <p:sldId id="865" r:id="rId4"/>
    <p:sldId id="934" r:id="rId5"/>
    <p:sldId id="935" r:id="rId6"/>
    <p:sldId id="964" r:id="rId7"/>
    <p:sldId id="936" r:id="rId8"/>
    <p:sldId id="937" r:id="rId9"/>
    <p:sldId id="938" r:id="rId10"/>
    <p:sldId id="939" r:id="rId11"/>
    <p:sldId id="940" r:id="rId12"/>
    <p:sldId id="941" r:id="rId13"/>
    <p:sldId id="945" r:id="rId14"/>
    <p:sldId id="942" r:id="rId15"/>
    <p:sldId id="965" r:id="rId16"/>
    <p:sldId id="1062" r:id="rId17"/>
    <p:sldId id="946" r:id="rId18"/>
    <p:sldId id="947" r:id="rId19"/>
    <p:sldId id="966" r:id="rId20"/>
    <p:sldId id="948" r:id="rId21"/>
    <p:sldId id="949" r:id="rId22"/>
    <p:sldId id="950" r:id="rId23"/>
    <p:sldId id="951" r:id="rId24"/>
    <p:sldId id="953" r:id="rId25"/>
    <p:sldId id="1063" r:id="rId26"/>
    <p:sldId id="954" r:id="rId27"/>
    <p:sldId id="955" r:id="rId28"/>
    <p:sldId id="956" r:id="rId29"/>
    <p:sldId id="957" r:id="rId30"/>
    <p:sldId id="1064" r:id="rId31"/>
    <p:sldId id="1065" r:id="rId32"/>
    <p:sldId id="958" r:id="rId33"/>
    <p:sldId id="874" r:id="rId34"/>
    <p:sldId id="291" r:id="rId35"/>
  </p:sldIdLst>
  <p:sldSz cx="9144000" cy="5143500" type="screen16x9"/>
  <p:notesSz cx="6858000" cy="9144000"/>
  <p:custDataLst>
    <p:tags r:id="rId37"/>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39" autoAdjust="0"/>
    <p:restoredTop sz="86436" autoAdjust="0"/>
  </p:normalViewPr>
  <p:slideViewPr>
    <p:cSldViewPr snapToGrid="0" showGuides="1">
      <p:cViewPr varScale="1">
        <p:scale>
          <a:sx n="138" d="100"/>
          <a:sy n="138" d="100"/>
        </p:scale>
        <p:origin x="624" y="168"/>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3/6/22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t>CCNA 1</a:t>
            </a:r>
          </a:p>
          <a:p>
            <a:r>
              <a:rPr lang="en-US" dirty="0"/>
              <a:t>Module 2: Basic Switch and End Device Configuration</a:t>
            </a:r>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US"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1552175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11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2.5.1 – Configuration Files</a:t>
            </a:r>
            <a:endParaRPr lang="en-US" dirty="0"/>
          </a:p>
          <a:p>
            <a:endParaRPr lang="en-US" dirty="0"/>
          </a:p>
        </p:txBody>
      </p:sp>
    </p:spTree>
    <p:extLst>
      <p:ext uri="{BB962C8B-B14F-4D97-AF65-F5344CB8AC3E}">
        <p14:creationId xmlns:p14="http://schemas.microsoft.com/office/powerpoint/2010/main" val="1289058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12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2.5.2 – Alter the Running Configuration</a:t>
            </a:r>
            <a:endParaRPr lang="en-US" dirty="0"/>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2.5.3 – Video - Alter the Running Configuration</a:t>
            </a:r>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437156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14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3132537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15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3451384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2.5.5 – Packet Tracer – Configure Initial Switch Settings</a:t>
            </a:r>
            <a:endParaRPr lang="en-US" dirty="0"/>
          </a:p>
        </p:txBody>
      </p:sp>
    </p:spTree>
    <p:extLst>
      <p:ext uri="{BB962C8B-B14F-4D97-AF65-F5344CB8AC3E}">
        <p14:creationId xmlns:p14="http://schemas.microsoft.com/office/powerpoint/2010/main" val="1207378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1764032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18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1799004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19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3879273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2.6.2 – Interfaces and Ports</a:t>
            </a:r>
          </a:p>
          <a:p>
            <a:pPr>
              <a:lnSpc>
                <a:spcPct val="80000"/>
              </a:lnSpc>
              <a:buFontTx/>
              <a:buNone/>
            </a:pPr>
            <a:r>
              <a:rPr lang="en-US" dirty="0">
                <a:latin typeface="Arial" charset="0"/>
              </a:rPr>
              <a:t>2.6.3 – Check Your Understanding - Ports and Addresses</a:t>
            </a:r>
            <a:endParaRPr lang="en-US" dirty="0"/>
          </a:p>
          <a:p>
            <a:endParaRPr lang="en-US" dirty="0"/>
          </a:p>
        </p:txBody>
      </p:sp>
    </p:spTree>
    <p:extLst>
      <p:ext uri="{BB962C8B-B14F-4D97-AF65-F5344CB8AC3E}">
        <p14:creationId xmlns:p14="http://schemas.microsoft.com/office/powerpoint/2010/main" val="2396411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1186634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2.7.1 – Manual IP Address Configuration for End Devices</a:t>
            </a:r>
            <a:endParaRPr lang="en-US" dirty="0"/>
          </a:p>
          <a:p>
            <a:endParaRPr lang="en-US" dirty="0"/>
          </a:p>
        </p:txBody>
      </p:sp>
    </p:spTree>
    <p:extLst>
      <p:ext uri="{BB962C8B-B14F-4D97-AF65-F5344CB8AC3E}">
        <p14:creationId xmlns:p14="http://schemas.microsoft.com/office/powerpoint/2010/main" val="2506974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2.7.2 – Automatic IP Address Configuration for End Devices</a:t>
            </a:r>
            <a:endParaRPr lang="en-US" dirty="0"/>
          </a:p>
          <a:p>
            <a:r>
              <a:rPr lang="en-US" dirty="0"/>
              <a:t>2.7.3 – Syntax Checker – Verify Windows PC IP Configuration</a:t>
            </a:r>
          </a:p>
        </p:txBody>
      </p:sp>
    </p:spTree>
    <p:extLst>
      <p:ext uri="{BB962C8B-B14F-4D97-AF65-F5344CB8AC3E}">
        <p14:creationId xmlns:p14="http://schemas.microsoft.com/office/powerpoint/2010/main" val="2731184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2.7.4 – Switch Virtual Interface Configuration</a:t>
            </a:r>
            <a:endParaRPr lang="en-US" dirty="0"/>
          </a:p>
          <a:p>
            <a:r>
              <a:rPr lang="en-US" dirty="0"/>
              <a:t>2.7.5 – Syntax Checker – Configure a Switch Virtual interface</a:t>
            </a:r>
          </a:p>
        </p:txBody>
      </p:sp>
    </p:spTree>
    <p:extLst>
      <p:ext uri="{BB962C8B-B14F-4D97-AF65-F5344CB8AC3E}">
        <p14:creationId xmlns:p14="http://schemas.microsoft.com/office/powerpoint/2010/main" val="3049598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2.7.6 – Packet Tracer – Implement Basic Connectivity</a:t>
            </a:r>
            <a:endParaRPr lang="en-US" dirty="0"/>
          </a:p>
        </p:txBody>
      </p:sp>
    </p:spTree>
    <p:extLst>
      <p:ext uri="{BB962C8B-B14F-4D97-AF65-F5344CB8AC3E}">
        <p14:creationId xmlns:p14="http://schemas.microsoft.com/office/powerpoint/2010/main" val="2851973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7467693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a:p>
            <a:pPr>
              <a:lnSpc>
                <a:spcPct val="80000"/>
              </a:lnSpc>
              <a:buFontTx/>
              <a:buNone/>
            </a:pPr>
            <a:r>
              <a:rPr lang="en-US" dirty="0">
                <a:latin typeface="Arial" charset="0"/>
              </a:rPr>
              <a:t>2.8.1 – Video - Test the Interface Assignment</a:t>
            </a:r>
            <a:endParaRPr lang="en-US" dirty="0"/>
          </a:p>
          <a:p>
            <a:pPr>
              <a:lnSpc>
                <a:spcPct val="80000"/>
              </a:lnSpc>
              <a:buFontTx/>
              <a:buNone/>
            </a:pPr>
            <a:endParaRPr lang="en-US" dirty="0"/>
          </a:p>
        </p:txBody>
      </p:sp>
    </p:spTree>
    <p:extLst>
      <p:ext uri="{BB962C8B-B14F-4D97-AF65-F5344CB8AC3E}">
        <p14:creationId xmlns:p14="http://schemas.microsoft.com/office/powerpoint/2010/main" val="38362081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a:p>
            <a:pPr>
              <a:lnSpc>
                <a:spcPct val="80000"/>
              </a:lnSpc>
              <a:buFontTx/>
              <a:buNone/>
            </a:pPr>
            <a:r>
              <a:rPr lang="en-US" dirty="0">
                <a:latin typeface="Arial" charset="0"/>
              </a:rPr>
              <a:t>2.8.2 – Video - Test End-to-End Connectivity</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5268416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2.4.1 – Device Names</a:t>
            </a:r>
            <a:endParaRPr lang="en-US" dirty="0"/>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2.9.1 – Packet Tracer – Basic Switch and End Device Configuration</a:t>
            </a:r>
            <a:endParaRPr lang="en-US" dirty="0"/>
          </a:p>
        </p:txBody>
      </p:sp>
    </p:spTree>
    <p:extLst>
      <p:ext uri="{BB962C8B-B14F-4D97-AF65-F5344CB8AC3E}">
        <p14:creationId xmlns:p14="http://schemas.microsoft.com/office/powerpoint/2010/main" val="3652039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2.9.2 – Lab – Basic Switch and End Device Configuration</a:t>
            </a:r>
            <a:endParaRPr lang="en-US" dirty="0"/>
          </a:p>
        </p:txBody>
      </p:sp>
    </p:spTree>
    <p:extLst>
      <p:ext uri="{BB962C8B-B14F-4D97-AF65-F5344CB8AC3E}">
        <p14:creationId xmlns:p14="http://schemas.microsoft.com/office/powerpoint/2010/main" val="1681643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2.9.3 – What did I learn in this module?</a:t>
            </a:r>
          </a:p>
          <a:p>
            <a:pPr>
              <a:lnSpc>
                <a:spcPct val="80000"/>
              </a:lnSpc>
              <a:buFontTx/>
              <a:buNone/>
            </a:pPr>
            <a:r>
              <a:rPr lang="en-US" dirty="0">
                <a:latin typeface="Arial" charset="0"/>
              </a:rPr>
              <a:t>2.9.4 – Module Quiz - Basic Switch and End Device Configuration</a:t>
            </a:r>
            <a:endParaRPr lang="en-US" dirty="0"/>
          </a:p>
        </p:txBody>
      </p:sp>
    </p:spTree>
    <p:extLst>
      <p:ext uri="{BB962C8B-B14F-4D97-AF65-F5344CB8AC3E}">
        <p14:creationId xmlns:p14="http://schemas.microsoft.com/office/powerpoint/2010/main" val="14768241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33</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2 – Basic Switch and End Device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2.4.2 – Password Guidelines</a:t>
            </a:r>
            <a:endParaRPr lang="en-US" dirty="0"/>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2.4.4 – Encrypt Passwords</a:t>
            </a:r>
            <a:endParaRPr lang="en-US" dirty="0"/>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2.4.5 – Banner Messages</a:t>
            </a:r>
            <a:endParaRPr lang="en-US" dirty="0"/>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2.4.6 – Video - Secure Administrative Access to a Switch</a:t>
            </a:r>
          </a:p>
          <a:p>
            <a:pPr>
              <a:lnSpc>
                <a:spcPct val="80000"/>
              </a:lnSpc>
              <a:buFontTx/>
              <a:buNone/>
            </a:pPr>
            <a:r>
              <a:rPr lang="en-US" dirty="0">
                <a:latin typeface="Arial" charset="0"/>
              </a:rPr>
              <a:t>2.4.7 – Syntax Checker- Basic Device Configuration</a:t>
            </a:r>
          </a:p>
          <a:p>
            <a:pPr>
              <a:lnSpc>
                <a:spcPct val="80000"/>
              </a:lnSpc>
              <a:buFontTx/>
              <a:buNone/>
            </a:pPr>
            <a:r>
              <a:rPr lang="en-US" dirty="0">
                <a:latin typeface="Arial" charset="0"/>
              </a:rPr>
              <a:t>2.4.8 – Check Your Understanding - Basic Device Configuration</a:t>
            </a:r>
            <a:endParaRPr lang="en-US" dirty="0"/>
          </a:p>
          <a:p>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3866994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5" Type="http://schemas.openxmlformats.org/officeDocument/2006/relationships/image" Target="../media/image13.tiff"/><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3.xml"/><Relationship Id="rId5" Type="http://schemas.openxmlformats.org/officeDocument/2006/relationships/image" Target="../media/image15.png"/><Relationship Id="rId4" Type="http://schemas.openxmlformats.org/officeDocument/2006/relationships/image" Target="../media/image14.tif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4" Type="http://schemas.openxmlformats.org/officeDocument/2006/relationships/image" Target="../media/image16.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 Id="rId5" Type="http://schemas.openxmlformats.org/officeDocument/2006/relationships/image" Target="../media/image18.tiff"/><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19.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20.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 Id="rId4" Type="http://schemas.openxmlformats.org/officeDocument/2006/relationships/image" Target="../media/image22.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 Id="rId4" Type="http://schemas.openxmlformats.org/officeDocument/2006/relationships/image" Target="../media/image23.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4.xml"/><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 Id="rId4" Type="http://schemas.openxmlformats.org/officeDocument/2006/relationships/image" Target="../media/image25.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0.xml"/><Relationship Id="rId1" Type="http://schemas.openxmlformats.org/officeDocument/2006/relationships/tags" Target="../tags/tag3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5" Type="http://schemas.openxmlformats.org/officeDocument/2006/relationships/image" Target="../media/image6.tiff"/><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 Id="rId5" Type="http://schemas.openxmlformats.org/officeDocument/2006/relationships/image" Target="../media/image9.tiff"/><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2: Basic Switch and End Device Configuration </a:t>
            </a:r>
            <a:r>
              <a:rPr lang="en-US">
                <a:solidFill>
                  <a:schemeClr val="accent5">
                    <a:lumMod val="40000"/>
                    <a:lumOff val="60000"/>
                  </a:schemeClr>
                </a:solidFill>
              </a:rPr>
              <a:t>(Cont.)</a:t>
            </a:r>
            <a:endParaRPr lang="en-US" dirty="0">
              <a:solidFill>
                <a:schemeClr val="accent5">
                  <a:lumMod val="40000"/>
                  <a:lumOff val="60000"/>
                </a:schemeClr>
              </a:solidFill>
            </a:endParaRP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r>
              <a:rPr lang="en-US" dirty="0">
                <a:solidFill>
                  <a:schemeClr val="accent5">
                    <a:lumMod val="40000"/>
                    <a:lumOff val="60000"/>
                  </a:schemeClr>
                </a:solidFill>
              </a:rPr>
              <a:t>2.5 Save Configurations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Configuration Files</a:t>
            </a:r>
          </a:p>
        </p:txBody>
      </p:sp>
      <p:sp>
        <p:nvSpPr>
          <p:cNvPr id="4" name="Content Placeholder 3"/>
          <p:cNvSpPr>
            <a:spLocks noGrp="1"/>
          </p:cNvSpPr>
          <p:nvPr>
            <p:ph idx="1"/>
          </p:nvPr>
        </p:nvSpPr>
        <p:spPr>
          <a:xfrm>
            <a:off x="145357" y="938988"/>
            <a:ext cx="8853286" cy="1844852"/>
          </a:xfrm>
        </p:spPr>
        <p:txBody>
          <a:bodyPr/>
          <a:lstStyle/>
          <a:p>
            <a:r>
              <a:rPr lang="en-US" dirty="0"/>
              <a:t>There are two system files that store the device configuration:</a:t>
            </a:r>
          </a:p>
          <a:p>
            <a:pPr lvl="2"/>
            <a:r>
              <a:rPr lang="en-US" b="1" dirty="0"/>
              <a:t>startup-config</a:t>
            </a:r>
            <a:r>
              <a:rPr lang="en-US" dirty="0"/>
              <a:t> - This is the saved configuration file that is stored in NVRAM. It contains all the commands that will be used by the device upon startup or reboot. Flash does not lose its contents when the device is powered off. </a:t>
            </a:r>
          </a:p>
          <a:p>
            <a:pPr lvl="2"/>
            <a:r>
              <a:rPr lang="en-US" b="1" dirty="0"/>
              <a:t>running-config</a:t>
            </a:r>
            <a:r>
              <a:rPr lang="en-US" dirty="0"/>
              <a:t> - This is stored in Random Access Memory (RAM). It reflects the current configuration. Modifying a running configuration affects the operation of a Cisco device immediately. RAM is volatile memory. It loses all of its content when the device is powered off or restarted.</a:t>
            </a:r>
          </a:p>
          <a:p>
            <a:pPr lvl="2"/>
            <a:r>
              <a:rPr lang="en-US" dirty="0"/>
              <a:t>To save changes made to the running configuration to the startup configuration file, use the </a:t>
            </a:r>
            <a:r>
              <a:rPr lang="en-US" b="1" dirty="0"/>
              <a:t>copy running-config startup-config</a:t>
            </a:r>
            <a:r>
              <a:rPr lang="en-US" dirty="0"/>
              <a:t> privileged EXEC mode command.</a:t>
            </a:r>
          </a:p>
          <a:p>
            <a:pPr marL="0" indent="0">
              <a:buNone/>
            </a:pPr>
            <a:endParaRPr lang="en-US" dirty="0"/>
          </a:p>
        </p:txBody>
      </p:sp>
      <p:pic>
        <p:nvPicPr>
          <p:cNvPr id="8" name="Picture 7">
            <a:extLst>
              <a:ext uri="{FF2B5EF4-FFF2-40B4-BE49-F238E27FC236}">
                <a16:creationId xmlns:a16="http://schemas.microsoft.com/office/drawing/2014/main" id="{1874511C-BFF5-1740-9D8D-5996599CE94D}"/>
              </a:ext>
            </a:extLst>
          </p:cNvPr>
          <p:cNvPicPr>
            <a:picLocks noChangeAspect="1"/>
          </p:cNvPicPr>
          <p:nvPr/>
        </p:nvPicPr>
        <p:blipFill>
          <a:blip r:embed="rId4"/>
          <a:stretch>
            <a:fillRect/>
          </a:stretch>
        </p:blipFill>
        <p:spPr>
          <a:xfrm>
            <a:off x="641349" y="2923884"/>
            <a:ext cx="3797300" cy="1587500"/>
          </a:xfrm>
          <a:prstGeom prst="rect">
            <a:avLst/>
          </a:prstGeom>
        </p:spPr>
      </p:pic>
      <p:pic>
        <p:nvPicPr>
          <p:cNvPr id="7" name="Picture 6">
            <a:extLst>
              <a:ext uri="{FF2B5EF4-FFF2-40B4-BE49-F238E27FC236}">
                <a16:creationId xmlns:a16="http://schemas.microsoft.com/office/drawing/2014/main" id="{A510BADB-2ABF-2846-9C26-13D42A9976A9}"/>
              </a:ext>
            </a:extLst>
          </p:cNvPr>
          <p:cNvPicPr>
            <a:picLocks noChangeAspect="1"/>
          </p:cNvPicPr>
          <p:nvPr/>
        </p:nvPicPr>
        <p:blipFill>
          <a:blip r:embed="rId5"/>
          <a:stretch>
            <a:fillRect/>
          </a:stretch>
        </p:blipFill>
        <p:spPr>
          <a:xfrm>
            <a:off x="4705351" y="2923884"/>
            <a:ext cx="3797300" cy="158750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Alter the Running Configurations</a:t>
            </a:r>
          </a:p>
        </p:txBody>
      </p:sp>
      <p:sp>
        <p:nvSpPr>
          <p:cNvPr id="4" name="Content Placeholder 3"/>
          <p:cNvSpPr>
            <a:spLocks noGrp="1"/>
          </p:cNvSpPr>
          <p:nvPr>
            <p:ph idx="1"/>
          </p:nvPr>
        </p:nvSpPr>
        <p:spPr>
          <a:xfrm>
            <a:off x="155517" y="798944"/>
            <a:ext cx="4411993" cy="3693972"/>
          </a:xfrm>
        </p:spPr>
        <p:txBody>
          <a:bodyPr/>
          <a:lstStyle/>
          <a:p>
            <a:pPr marL="0" indent="0">
              <a:lnSpc>
                <a:spcPct val="85000"/>
              </a:lnSpc>
              <a:spcBef>
                <a:spcPct val="30000"/>
              </a:spcBef>
              <a:buNone/>
            </a:pPr>
            <a:r>
              <a:rPr lang="en-US" dirty="0"/>
              <a:t>If changes made to the running config do not have the desired effect and the running-config has not yet been saved, you can restore the device to its previous configuration. To do this you can:</a:t>
            </a:r>
          </a:p>
          <a:p>
            <a:pPr lvl="1">
              <a:lnSpc>
                <a:spcPct val="85000"/>
              </a:lnSpc>
              <a:spcBef>
                <a:spcPct val="30000"/>
              </a:spcBef>
            </a:pPr>
            <a:r>
              <a:rPr lang="en-US" dirty="0"/>
              <a:t>Remove the changed commands individually.</a:t>
            </a:r>
          </a:p>
          <a:p>
            <a:pPr lvl="1">
              <a:lnSpc>
                <a:spcPct val="85000"/>
              </a:lnSpc>
              <a:spcBef>
                <a:spcPct val="30000"/>
              </a:spcBef>
            </a:pPr>
            <a:r>
              <a:rPr lang="en-US" dirty="0"/>
              <a:t>Reload the device using the </a:t>
            </a:r>
            <a:r>
              <a:rPr lang="en-US" b="1" dirty="0"/>
              <a:t>reload</a:t>
            </a:r>
            <a:r>
              <a:rPr lang="en-US" dirty="0"/>
              <a:t> command in privilege EXEC mode. </a:t>
            </a:r>
            <a:r>
              <a:rPr lang="en-US" i="1" dirty="0"/>
              <a:t>Note: This will cause the device to briefly go offline, leading to network downtime. </a:t>
            </a:r>
          </a:p>
          <a:p>
            <a:pPr marL="0" indent="0">
              <a:lnSpc>
                <a:spcPct val="85000"/>
              </a:lnSpc>
              <a:spcBef>
                <a:spcPct val="30000"/>
              </a:spcBef>
              <a:buNone/>
            </a:pPr>
            <a:r>
              <a:rPr lang="en-US" dirty="0"/>
              <a:t>If the undesired changes were saved to the startup-config, it may be necessary to clear all the configurations using the </a:t>
            </a:r>
            <a:r>
              <a:rPr lang="en-US" b="1" dirty="0"/>
              <a:t>erase startup-config </a:t>
            </a:r>
            <a:r>
              <a:rPr lang="en-US" dirty="0"/>
              <a:t>command in privilege EXEC mode. </a:t>
            </a:r>
          </a:p>
          <a:p>
            <a:pPr lvl="1">
              <a:lnSpc>
                <a:spcPct val="85000"/>
              </a:lnSpc>
              <a:spcBef>
                <a:spcPct val="30000"/>
              </a:spcBef>
            </a:pPr>
            <a:r>
              <a:rPr lang="en-US" dirty="0"/>
              <a:t>After erasing the startup-config, reload the device to clear the running-config file from RAM. </a:t>
            </a:r>
          </a:p>
        </p:txBody>
      </p:sp>
      <p:pic>
        <p:nvPicPr>
          <p:cNvPr id="6" name="Picture 5">
            <a:extLst>
              <a:ext uri="{FF2B5EF4-FFF2-40B4-BE49-F238E27FC236}">
                <a16:creationId xmlns:a16="http://schemas.microsoft.com/office/drawing/2014/main" id="{7D34B416-7F0C-F94A-8800-45BC8F45BF8F}"/>
              </a:ext>
            </a:extLst>
          </p:cNvPr>
          <p:cNvPicPr>
            <a:picLocks noChangeAspect="1"/>
          </p:cNvPicPr>
          <p:nvPr/>
        </p:nvPicPr>
        <p:blipFill>
          <a:blip r:embed="rId4"/>
          <a:stretch>
            <a:fillRect/>
          </a:stretch>
        </p:blipFill>
        <p:spPr>
          <a:xfrm>
            <a:off x="4576492" y="1279716"/>
            <a:ext cx="4403011" cy="578083"/>
          </a:xfrm>
          <a:prstGeom prst="rect">
            <a:avLst/>
          </a:prstGeom>
        </p:spPr>
      </p:pic>
      <p:pic>
        <p:nvPicPr>
          <p:cNvPr id="2" name="Picture 1">
            <a:extLst>
              <a:ext uri="{FF2B5EF4-FFF2-40B4-BE49-F238E27FC236}">
                <a16:creationId xmlns:a16="http://schemas.microsoft.com/office/drawing/2014/main" id="{251490C5-758B-324F-9836-42699B382445}"/>
              </a:ext>
            </a:extLst>
          </p:cNvPr>
          <p:cNvPicPr>
            <a:picLocks noChangeAspect="1"/>
          </p:cNvPicPr>
          <p:nvPr/>
        </p:nvPicPr>
        <p:blipFill>
          <a:blip r:embed="rId5"/>
          <a:stretch>
            <a:fillRect/>
          </a:stretch>
        </p:blipFill>
        <p:spPr>
          <a:xfrm>
            <a:off x="4567510" y="3220977"/>
            <a:ext cx="4411993" cy="642807"/>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Save Configurations</a:t>
            </a:r>
            <a:br>
              <a:rPr lang="en-US" altLang="en-US" dirty="0"/>
            </a:br>
            <a:r>
              <a:rPr lang="en-US" altLang="en-US" dirty="0"/>
              <a:t>Video – Alter the Running Configuration</a:t>
            </a:r>
          </a:p>
        </p:txBody>
      </p:sp>
      <p:sp>
        <p:nvSpPr>
          <p:cNvPr id="4" name="Rectangle 6">
            <a:extLst>
              <a:ext uri="{FF2B5EF4-FFF2-40B4-BE49-F238E27FC236}">
                <a16:creationId xmlns:a16="http://schemas.microsoft.com/office/drawing/2014/main" id="{AE217619-873A-8243-BF56-AA8210C3E72D}"/>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Copy the running-config file to the startup-config file</a:t>
            </a:r>
          </a:p>
          <a:p>
            <a:pPr lvl="1"/>
            <a:r>
              <a:rPr lang="en-US" sz="1500" dirty="0"/>
              <a:t>Show the files in the flash or NVRAM directory</a:t>
            </a:r>
          </a:p>
          <a:p>
            <a:pPr lvl="1"/>
            <a:r>
              <a:rPr lang="en-US" sz="1500" dirty="0"/>
              <a:t>Use command shortening</a:t>
            </a:r>
          </a:p>
          <a:p>
            <a:pPr lvl="1"/>
            <a:r>
              <a:rPr lang="en-US" sz="1500" dirty="0"/>
              <a:t>Erase the startup-config file</a:t>
            </a:r>
          </a:p>
          <a:p>
            <a:pPr lvl="1"/>
            <a:r>
              <a:rPr lang="en-US" sz="1500" dirty="0"/>
              <a:t>Copy the start-config file to the running-config file</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61401374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sz="1600" dirty="0">
                <a:latin typeface="Arial" charset="0"/>
              </a:rPr>
            </a:br>
            <a:r>
              <a:rPr lang="en-US" dirty="0">
                <a:latin typeface="Arial" charset="0"/>
              </a:rPr>
              <a:t>Capture Configuration to a Text File</a:t>
            </a:r>
          </a:p>
        </p:txBody>
      </p:sp>
      <p:sp>
        <p:nvSpPr>
          <p:cNvPr id="4" name="Content Placeholder 3"/>
          <p:cNvSpPr>
            <a:spLocks noGrp="1"/>
          </p:cNvSpPr>
          <p:nvPr>
            <p:ph idx="1"/>
          </p:nvPr>
        </p:nvSpPr>
        <p:spPr>
          <a:xfrm>
            <a:off x="145357" y="1025868"/>
            <a:ext cx="4426643" cy="2606852"/>
          </a:xfrm>
        </p:spPr>
        <p:txBody>
          <a:bodyPr/>
          <a:lstStyle/>
          <a:p>
            <a:pPr marL="0" indent="0">
              <a:lnSpc>
                <a:spcPct val="85000"/>
              </a:lnSpc>
              <a:spcBef>
                <a:spcPct val="30000"/>
              </a:spcBef>
              <a:buNone/>
            </a:pPr>
            <a:r>
              <a:rPr lang="en-US" dirty="0"/>
              <a:t>Configuration files can also be saved and archived to a text document. </a:t>
            </a:r>
          </a:p>
          <a:p>
            <a:pPr>
              <a:lnSpc>
                <a:spcPct val="85000"/>
              </a:lnSpc>
              <a:spcBef>
                <a:spcPct val="30000"/>
              </a:spcBef>
              <a:buFont typeface="Arial" panose="020B0604020202020204" pitchFamily="34" charset="0"/>
              <a:buChar char="•"/>
            </a:pPr>
            <a:r>
              <a:rPr lang="en-US" b="1" dirty="0"/>
              <a:t>Step 1.</a:t>
            </a:r>
            <a:r>
              <a:rPr lang="en-US" dirty="0"/>
              <a:t> Open terminal emulation software, such as PuTTY or Tera Term, that is already connected to a switch.</a:t>
            </a:r>
          </a:p>
          <a:p>
            <a:pPr>
              <a:lnSpc>
                <a:spcPct val="85000"/>
              </a:lnSpc>
              <a:spcBef>
                <a:spcPct val="30000"/>
              </a:spcBef>
              <a:buFont typeface="Arial" panose="020B0604020202020204" pitchFamily="34" charset="0"/>
              <a:buChar char="•"/>
            </a:pPr>
            <a:r>
              <a:rPr lang="en-US" b="1" dirty="0"/>
              <a:t>Step 2.</a:t>
            </a:r>
            <a:r>
              <a:rPr lang="en-US" dirty="0"/>
              <a:t> Enable logging in to the terminal software and assign a name and file location to save the log file. The figure displays that </a:t>
            </a:r>
            <a:r>
              <a:rPr lang="en-US" b="1" dirty="0"/>
              <a:t>All session output</a:t>
            </a:r>
            <a:r>
              <a:rPr lang="en-US" dirty="0"/>
              <a:t> will be captured to the file specified (i.e., MySwitchLogs).</a:t>
            </a:r>
          </a:p>
        </p:txBody>
      </p:sp>
      <p:pic>
        <p:nvPicPr>
          <p:cNvPr id="3" name="Picture 2">
            <a:extLst>
              <a:ext uri="{FF2B5EF4-FFF2-40B4-BE49-F238E27FC236}">
                <a16:creationId xmlns:a16="http://schemas.microsoft.com/office/drawing/2014/main" id="{236032B8-D700-E144-B6B6-769AEAE14D01}"/>
              </a:ext>
            </a:extLst>
          </p:cNvPr>
          <p:cNvPicPr>
            <a:picLocks noChangeAspect="1"/>
          </p:cNvPicPr>
          <p:nvPr/>
        </p:nvPicPr>
        <p:blipFill>
          <a:blip r:embed="rId4"/>
          <a:stretch>
            <a:fillRect/>
          </a:stretch>
        </p:blipFill>
        <p:spPr>
          <a:xfrm>
            <a:off x="5262303" y="798944"/>
            <a:ext cx="3097246" cy="3060700"/>
          </a:xfrm>
          <a:prstGeom prst="rect">
            <a:avLst/>
          </a:prstGeom>
        </p:spPr>
      </p:pic>
    </p:spTree>
    <p:custDataLst>
      <p:tags r:id="rId1"/>
    </p:custDataLst>
    <p:extLst>
      <p:ext uri="{BB962C8B-B14F-4D97-AF65-F5344CB8AC3E}">
        <p14:creationId xmlns:p14="http://schemas.microsoft.com/office/powerpoint/2010/main" val="22671265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Capture Configuration to a Text File (Cont.)</a:t>
            </a:r>
          </a:p>
        </p:txBody>
      </p:sp>
      <p:sp>
        <p:nvSpPr>
          <p:cNvPr id="4" name="Content Placeholder 3"/>
          <p:cNvSpPr>
            <a:spLocks noGrp="1"/>
          </p:cNvSpPr>
          <p:nvPr>
            <p:ph idx="1"/>
          </p:nvPr>
        </p:nvSpPr>
        <p:spPr>
          <a:xfrm>
            <a:off x="145357" y="1025868"/>
            <a:ext cx="4426643" cy="2032292"/>
          </a:xfrm>
        </p:spPr>
        <p:txBody>
          <a:bodyPr/>
          <a:lstStyle/>
          <a:p>
            <a:pPr>
              <a:lnSpc>
                <a:spcPct val="85000"/>
              </a:lnSpc>
              <a:spcBef>
                <a:spcPct val="30000"/>
              </a:spcBef>
              <a:buFont typeface="Arial" panose="020B0604020202020204" pitchFamily="34" charset="0"/>
              <a:buChar char="•"/>
            </a:pPr>
            <a:r>
              <a:rPr lang="en-US" b="1" dirty="0"/>
              <a:t>Step 3.</a:t>
            </a:r>
            <a:r>
              <a:rPr lang="en-US" dirty="0"/>
              <a:t> Execute the </a:t>
            </a:r>
            <a:r>
              <a:rPr lang="en-US" b="1" dirty="0"/>
              <a:t>show running-config</a:t>
            </a:r>
            <a:r>
              <a:rPr lang="en-US" dirty="0"/>
              <a:t> or </a:t>
            </a:r>
            <a:r>
              <a:rPr lang="en-US" b="1" dirty="0"/>
              <a:t>show startup-config</a:t>
            </a:r>
            <a:r>
              <a:rPr lang="en-US" dirty="0"/>
              <a:t> command at the privileged EXEC prompt. Text displayed in the terminal window will be placed into the chosen file. </a:t>
            </a:r>
          </a:p>
          <a:p>
            <a:pPr>
              <a:lnSpc>
                <a:spcPct val="85000"/>
              </a:lnSpc>
              <a:spcBef>
                <a:spcPct val="30000"/>
              </a:spcBef>
              <a:buFont typeface="Arial" panose="020B0604020202020204" pitchFamily="34" charset="0"/>
              <a:buChar char="•"/>
            </a:pPr>
            <a:r>
              <a:rPr lang="en-US" b="1" dirty="0"/>
              <a:t>Step 4.</a:t>
            </a:r>
            <a:r>
              <a:rPr lang="en-US" dirty="0"/>
              <a:t> Disable logging in the terminal software. The figure shows how to disable logging by choosing the </a:t>
            </a:r>
            <a:r>
              <a:rPr lang="en-US" b="1" dirty="0"/>
              <a:t>None</a:t>
            </a:r>
            <a:r>
              <a:rPr lang="en-US" dirty="0"/>
              <a:t> session logging option</a:t>
            </a:r>
          </a:p>
        </p:txBody>
      </p:sp>
      <p:sp>
        <p:nvSpPr>
          <p:cNvPr id="7" name="TextBox 6">
            <a:extLst>
              <a:ext uri="{FF2B5EF4-FFF2-40B4-BE49-F238E27FC236}">
                <a16:creationId xmlns:a16="http://schemas.microsoft.com/office/drawing/2014/main" id="{3063EBE3-D0C8-1649-B1E6-3A809EA2B12E}"/>
              </a:ext>
            </a:extLst>
          </p:cNvPr>
          <p:cNvSpPr txBox="1"/>
          <p:nvPr/>
        </p:nvSpPr>
        <p:spPr>
          <a:xfrm>
            <a:off x="145357" y="3392887"/>
            <a:ext cx="4644390" cy="954107"/>
          </a:xfrm>
          <a:prstGeom prst="rect">
            <a:avLst/>
          </a:prstGeom>
          <a:noFill/>
        </p:spPr>
        <p:txBody>
          <a:bodyPr wrap="square" rtlCol="0">
            <a:spAutoFit/>
          </a:bodyPr>
          <a:lstStyle/>
          <a:p>
            <a:r>
              <a:rPr lang="en-US" sz="1400" dirty="0">
                <a:solidFill>
                  <a:srgbClr val="000000"/>
                </a:solidFill>
              </a:rPr>
              <a:t>Note: The text file created can be used as a record of how the device is currently implemented. The file could require editing before being used to restore a saved configuration to a device.</a:t>
            </a:r>
          </a:p>
        </p:txBody>
      </p:sp>
      <p:pic>
        <p:nvPicPr>
          <p:cNvPr id="5" name="Picture 4">
            <a:extLst>
              <a:ext uri="{FF2B5EF4-FFF2-40B4-BE49-F238E27FC236}">
                <a16:creationId xmlns:a16="http://schemas.microsoft.com/office/drawing/2014/main" id="{25F37528-5FAE-AF40-98B6-5AD607DD4472}"/>
              </a:ext>
            </a:extLst>
          </p:cNvPr>
          <p:cNvPicPr>
            <a:picLocks noChangeAspect="1"/>
          </p:cNvPicPr>
          <p:nvPr/>
        </p:nvPicPr>
        <p:blipFill>
          <a:blip r:embed="rId4"/>
          <a:stretch>
            <a:fillRect/>
          </a:stretch>
        </p:blipFill>
        <p:spPr>
          <a:xfrm>
            <a:off x="5324475" y="1207192"/>
            <a:ext cx="3302000" cy="508000"/>
          </a:xfrm>
          <a:prstGeom prst="rect">
            <a:avLst/>
          </a:prstGeom>
        </p:spPr>
      </p:pic>
      <p:pic>
        <p:nvPicPr>
          <p:cNvPr id="2" name="Picture 1">
            <a:extLst>
              <a:ext uri="{FF2B5EF4-FFF2-40B4-BE49-F238E27FC236}">
                <a16:creationId xmlns:a16="http://schemas.microsoft.com/office/drawing/2014/main" id="{0B73C8A3-8D0C-BD49-BC45-77D5A34CE2AB}"/>
              </a:ext>
            </a:extLst>
          </p:cNvPr>
          <p:cNvPicPr>
            <a:picLocks noChangeAspect="1"/>
          </p:cNvPicPr>
          <p:nvPr/>
        </p:nvPicPr>
        <p:blipFill>
          <a:blip r:embed="rId5"/>
          <a:stretch>
            <a:fillRect/>
          </a:stretch>
        </p:blipFill>
        <p:spPr>
          <a:xfrm>
            <a:off x="5690870" y="2123440"/>
            <a:ext cx="2569210" cy="2538895"/>
          </a:xfrm>
          <a:prstGeom prst="rect">
            <a:avLst/>
          </a:prstGeom>
        </p:spPr>
      </p:pic>
    </p:spTree>
    <p:custDataLst>
      <p:tags r:id="rId1"/>
    </p:custDataLst>
    <p:extLst>
      <p:ext uri="{BB962C8B-B14F-4D97-AF65-F5344CB8AC3E}">
        <p14:creationId xmlns:p14="http://schemas.microsoft.com/office/powerpoint/2010/main" val="311972833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Save Configurations</a:t>
            </a:r>
            <a:br>
              <a:rPr lang="en-US" altLang="en-US" dirty="0"/>
            </a:br>
            <a:r>
              <a:rPr lang="en-US" altLang="en-US" dirty="0"/>
              <a:t>Packet Tracer – Configure Initial Switch Settings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pPr>
              <a:buFont typeface="Arial" panose="020B0604020202020204" pitchFamily="34" charset="0"/>
              <a:buChar char="•"/>
            </a:pPr>
            <a:r>
              <a:rPr lang="en-US" dirty="0"/>
              <a:t>Verify the Default Switch Configuration</a:t>
            </a:r>
          </a:p>
          <a:p>
            <a:pPr>
              <a:buFont typeface="Arial" panose="020B0604020202020204" pitchFamily="34" charset="0"/>
              <a:buChar char="•"/>
            </a:pPr>
            <a:r>
              <a:rPr lang="en-US" dirty="0"/>
              <a:t>Configure a Basic Switch Configuration</a:t>
            </a:r>
          </a:p>
          <a:p>
            <a:pPr>
              <a:buFont typeface="Arial" panose="020B0604020202020204" pitchFamily="34" charset="0"/>
              <a:buChar char="•"/>
            </a:pPr>
            <a:r>
              <a:rPr lang="en-US" dirty="0"/>
              <a:t>Configure a MOTD Banner</a:t>
            </a:r>
          </a:p>
          <a:p>
            <a:pPr>
              <a:buFont typeface="Arial" panose="020B0604020202020204" pitchFamily="34" charset="0"/>
              <a:buChar char="•"/>
            </a:pPr>
            <a:r>
              <a:rPr lang="en-US" dirty="0"/>
              <a:t>Save Configuration Files to NVRAM</a:t>
            </a:r>
          </a:p>
          <a:p>
            <a:pPr>
              <a:buFont typeface="Arial" panose="020B0604020202020204" pitchFamily="34" charset="0"/>
              <a:buChar char="•"/>
            </a:pPr>
            <a:r>
              <a:rPr lang="en-US" dirty="0"/>
              <a:t>Configure a second Switch</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097958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r>
              <a:rPr lang="en-US" dirty="0">
                <a:solidFill>
                  <a:schemeClr val="accent5">
                    <a:lumMod val="40000"/>
                    <a:lumOff val="60000"/>
                  </a:schemeClr>
                </a:solidFill>
              </a:rPr>
              <a:t>2.6 Ports and Addresses</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IP Addresses</a:t>
            </a:r>
          </a:p>
        </p:txBody>
      </p:sp>
      <p:sp>
        <p:nvSpPr>
          <p:cNvPr id="4" name="Content Placeholder 3"/>
          <p:cNvSpPr>
            <a:spLocks noGrp="1"/>
          </p:cNvSpPr>
          <p:nvPr>
            <p:ph idx="1"/>
          </p:nvPr>
        </p:nvSpPr>
        <p:spPr>
          <a:xfrm>
            <a:off x="145357" y="878028"/>
            <a:ext cx="4966970" cy="3470452"/>
          </a:xfrm>
        </p:spPr>
        <p:txBody>
          <a:bodyPr/>
          <a:lstStyle/>
          <a:p>
            <a:pPr>
              <a:lnSpc>
                <a:spcPct val="85000"/>
              </a:lnSpc>
              <a:spcBef>
                <a:spcPct val="30000"/>
              </a:spcBef>
              <a:buFont typeface="Arial" panose="020B0604020202020204" pitchFamily="34" charset="0"/>
              <a:buChar char="•"/>
            </a:pPr>
            <a:r>
              <a:rPr lang="en-US" sz="1600" dirty="0"/>
              <a:t>The use of IP addresses is the primary means of enabling devices to locate one another and establish end-to-end communication on the internet. </a:t>
            </a:r>
          </a:p>
          <a:p>
            <a:pPr>
              <a:lnSpc>
                <a:spcPct val="85000"/>
              </a:lnSpc>
              <a:spcBef>
                <a:spcPct val="30000"/>
              </a:spcBef>
              <a:buFont typeface="Arial" panose="020B0604020202020204" pitchFamily="34" charset="0"/>
              <a:buChar char="•"/>
            </a:pPr>
            <a:r>
              <a:rPr lang="en-US" sz="1600" dirty="0"/>
              <a:t>The structure of an IPv4 address is called dotted decimal notation and is represented by four decimal numbers between 0 and 255.</a:t>
            </a:r>
          </a:p>
          <a:p>
            <a:pPr>
              <a:lnSpc>
                <a:spcPct val="85000"/>
              </a:lnSpc>
              <a:spcBef>
                <a:spcPct val="30000"/>
              </a:spcBef>
              <a:buFont typeface="Arial" panose="020B0604020202020204" pitchFamily="34" charset="0"/>
              <a:buChar char="•"/>
            </a:pPr>
            <a:r>
              <a:rPr lang="en-US" sz="1600" dirty="0"/>
              <a:t>An IPv4 subnet mask is a 32-bit value that differentiates the network portion of the address from the host portion. Coupled with the IPv4 address, the subnet mask determines to which subnet the device is a member.</a:t>
            </a:r>
          </a:p>
          <a:p>
            <a:pPr>
              <a:lnSpc>
                <a:spcPct val="85000"/>
              </a:lnSpc>
              <a:spcBef>
                <a:spcPct val="30000"/>
              </a:spcBef>
              <a:buFont typeface="Arial" panose="020B0604020202020204" pitchFamily="34" charset="0"/>
              <a:buChar char="•"/>
            </a:pPr>
            <a:r>
              <a:rPr lang="en-US" sz="1600" dirty="0"/>
              <a:t>The default gateway address is the IP address of the router that the host will use to access remote networks, including the internet.</a:t>
            </a:r>
          </a:p>
        </p:txBody>
      </p:sp>
      <p:pic>
        <p:nvPicPr>
          <p:cNvPr id="2" name="Picture 1">
            <a:extLst>
              <a:ext uri="{FF2B5EF4-FFF2-40B4-BE49-F238E27FC236}">
                <a16:creationId xmlns:a16="http://schemas.microsoft.com/office/drawing/2014/main" id="{07712ECD-1A31-894A-9A63-9B7391FF2883}"/>
              </a:ext>
            </a:extLst>
          </p:cNvPr>
          <p:cNvPicPr>
            <a:picLocks noChangeAspect="1"/>
          </p:cNvPicPr>
          <p:nvPr/>
        </p:nvPicPr>
        <p:blipFill>
          <a:blip r:embed="rId4"/>
          <a:stretch>
            <a:fillRect/>
          </a:stretch>
        </p:blipFill>
        <p:spPr>
          <a:xfrm>
            <a:off x="5431789" y="798944"/>
            <a:ext cx="2805347" cy="3185972"/>
          </a:xfrm>
          <a:prstGeom prst="rect">
            <a:avLst/>
          </a:prstGeom>
        </p:spPr>
      </p:pic>
    </p:spTree>
    <p:custDataLst>
      <p:tags r:id="rId1"/>
    </p:custDataLst>
    <p:extLst>
      <p:ext uri="{BB962C8B-B14F-4D97-AF65-F5344CB8AC3E}">
        <p14:creationId xmlns:p14="http://schemas.microsoft.com/office/powerpoint/2010/main" val="21753237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IP Addresses (Cont.)</a:t>
            </a:r>
          </a:p>
        </p:txBody>
      </p:sp>
      <p:sp>
        <p:nvSpPr>
          <p:cNvPr id="4" name="Content Placeholder 3"/>
          <p:cNvSpPr>
            <a:spLocks noGrp="1"/>
          </p:cNvSpPr>
          <p:nvPr>
            <p:ph idx="1"/>
          </p:nvPr>
        </p:nvSpPr>
        <p:spPr>
          <a:xfrm>
            <a:off x="145357" y="878028"/>
            <a:ext cx="4426643" cy="2483330"/>
          </a:xfrm>
        </p:spPr>
        <p:txBody>
          <a:bodyPr/>
          <a:lstStyle/>
          <a:p>
            <a:pPr>
              <a:lnSpc>
                <a:spcPct val="85000"/>
              </a:lnSpc>
              <a:spcBef>
                <a:spcPct val="30000"/>
              </a:spcBef>
              <a:buFont typeface="Arial" panose="020B0604020202020204" pitchFamily="34" charset="0"/>
              <a:buChar char="•"/>
            </a:pPr>
            <a:r>
              <a:rPr lang="en-US" sz="1600" dirty="0"/>
              <a:t>IPv6 addresses are 128 bits in length and written as a string of hexadecimal values. Every four bits is represented by a single hexadecimal digit; for a total of 32 hexadecimal values. Groups of four hexadecimal digits are separated by a colon “:”. </a:t>
            </a:r>
          </a:p>
          <a:p>
            <a:pPr>
              <a:lnSpc>
                <a:spcPct val="85000"/>
              </a:lnSpc>
              <a:spcBef>
                <a:spcPct val="30000"/>
              </a:spcBef>
              <a:buFont typeface="Arial" panose="020B0604020202020204" pitchFamily="34" charset="0"/>
              <a:buChar char="•"/>
            </a:pPr>
            <a:r>
              <a:rPr lang="en-US" sz="1600" dirty="0"/>
              <a:t>IPv6 addresses are not case-sensitive and can be written in either lowercase or uppercase.</a:t>
            </a:r>
          </a:p>
        </p:txBody>
      </p:sp>
      <p:sp>
        <p:nvSpPr>
          <p:cNvPr id="5" name="Rectangle 4">
            <a:extLst>
              <a:ext uri="{FF2B5EF4-FFF2-40B4-BE49-F238E27FC236}">
                <a16:creationId xmlns:a16="http://schemas.microsoft.com/office/drawing/2014/main" id="{9D152806-A70C-3F40-B8E0-3738FD2C1D8A}"/>
              </a:ext>
            </a:extLst>
          </p:cNvPr>
          <p:cNvSpPr/>
          <p:nvPr/>
        </p:nvSpPr>
        <p:spPr>
          <a:xfrm>
            <a:off x="355600" y="3361358"/>
            <a:ext cx="4572000" cy="738664"/>
          </a:xfrm>
          <a:prstGeom prst="rect">
            <a:avLst/>
          </a:prstGeom>
        </p:spPr>
        <p:txBody>
          <a:bodyPr>
            <a:spAutoFit/>
          </a:bodyPr>
          <a:lstStyle/>
          <a:p>
            <a:r>
              <a:rPr lang="en-US" sz="1400" b="1" dirty="0">
                <a:solidFill>
                  <a:srgbClr val="000000"/>
                </a:solidFill>
                <a:latin typeface="CiscoSans"/>
              </a:rPr>
              <a:t>Note</a:t>
            </a:r>
            <a:r>
              <a:rPr lang="en-US" sz="1400" dirty="0">
                <a:solidFill>
                  <a:srgbClr val="000000"/>
                </a:solidFill>
                <a:latin typeface="CiscoSans"/>
              </a:rPr>
              <a:t>: IP in this course refers to both the IPv4 and IPv6 protocols. IPv6 is the most recent version of IP and is replacing the more common IPv4.</a:t>
            </a:r>
            <a:endParaRPr lang="en-US" sz="1400" dirty="0">
              <a:solidFill>
                <a:srgbClr val="000000"/>
              </a:solidFill>
            </a:endParaRPr>
          </a:p>
        </p:txBody>
      </p:sp>
      <p:pic>
        <p:nvPicPr>
          <p:cNvPr id="3" name="Picture 2">
            <a:extLst>
              <a:ext uri="{FF2B5EF4-FFF2-40B4-BE49-F238E27FC236}">
                <a16:creationId xmlns:a16="http://schemas.microsoft.com/office/drawing/2014/main" id="{0D6AA326-B67D-1641-A8A7-873233FFDF3A}"/>
              </a:ext>
            </a:extLst>
          </p:cNvPr>
          <p:cNvPicPr>
            <a:picLocks noChangeAspect="1"/>
          </p:cNvPicPr>
          <p:nvPr/>
        </p:nvPicPr>
        <p:blipFill>
          <a:blip r:embed="rId4"/>
          <a:stretch>
            <a:fillRect/>
          </a:stretch>
        </p:blipFill>
        <p:spPr>
          <a:xfrm>
            <a:off x="5078730" y="798944"/>
            <a:ext cx="3562384" cy="2992932"/>
          </a:xfrm>
          <a:prstGeom prst="rect">
            <a:avLst/>
          </a:prstGeom>
        </p:spPr>
      </p:pic>
    </p:spTree>
    <p:custDataLst>
      <p:tags r:id="rId1"/>
    </p:custDataLst>
    <p:extLst>
      <p:ext uri="{BB962C8B-B14F-4D97-AF65-F5344CB8AC3E}">
        <p14:creationId xmlns:p14="http://schemas.microsoft.com/office/powerpoint/2010/main" val="108885676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r>
              <a:rPr lang="en-US" dirty="0">
                <a:solidFill>
                  <a:schemeClr val="accent5">
                    <a:lumMod val="40000"/>
                    <a:lumOff val="60000"/>
                  </a:schemeClr>
                </a:solidFill>
              </a:rPr>
              <a:t>2.4 Basic Device Configuration</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Interfaces and Ports</a:t>
            </a:r>
          </a:p>
        </p:txBody>
      </p:sp>
      <p:sp>
        <p:nvSpPr>
          <p:cNvPr id="4" name="Content Placeholder 3"/>
          <p:cNvSpPr>
            <a:spLocks noGrp="1"/>
          </p:cNvSpPr>
          <p:nvPr>
            <p:ph idx="1"/>
          </p:nvPr>
        </p:nvSpPr>
        <p:spPr>
          <a:xfrm>
            <a:off x="145357" y="798944"/>
            <a:ext cx="3976376" cy="3823856"/>
          </a:xfrm>
        </p:spPr>
        <p:txBody>
          <a:bodyPr/>
          <a:lstStyle/>
          <a:p>
            <a:pPr>
              <a:lnSpc>
                <a:spcPct val="85000"/>
              </a:lnSpc>
              <a:spcBef>
                <a:spcPct val="30000"/>
              </a:spcBef>
              <a:buFont typeface="Arial" panose="020B0604020202020204" pitchFamily="34" charset="0"/>
              <a:buChar char="•"/>
            </a:pPr>
            <a:r>
              <a:rPr lang="en-US" dirty="0"/>
              <a:t>Network communications depend on end user device interfaces, networking device interfaces, and the cables that connect them.</a:t>
            </a:r>
          </a:p>
          <a:p>
            <a:pPr>
              <a:lnSpc>
                <a:spcPct val="85000"/>
              </a:lnSpc>
              <a:spcBef>
                <a:spcPct val="30000"/>
              </a:spcBef>
              <a:buFont typeface="Arial" panose="020B0604020202020204" pitchFamily="34" charset="0"/>
              <a:buChar char="•"/>
            </a:pPr>
            <a:r>
              <a:rPr lang="en-US" dirty="0"/>
              <a:t>Types of network media include twisted-pair copper cables, fiber-optic cables, coaxial cables, or wireless.</a:t>
            </a:r>
          </a:p>
          <a:p>
            <a:pPr>
              <a:buFont typeface="Arial" panose="020B0604020202020204" pitchFamily="34" charset="0"/>
              <a:buChar char="•"/>
            </a:pPr>
            <a:r>
              <a:rPr lang="en-US" dirty="0"/>
              <a:t>Different types of network media have different features and benefits. Some of the differences between various types of media include:</a:t>
            </a:r>
          </a:p>
          <a:p>
            <a:pPr lvl="3">
              <a:spcAft>
                <a:spcPts val="100"/>
              </a:spcAft>
            </a:pPr>
            <a:r>
              <a:rPr lang="en-US" dirty="0"/>
              <a:t>Distance the media can successfully carry a signal</a:t>
            </a:r>
          </a:p>
          <a:p>
            <a:pPr lvl="3">
              <a:spcAft>
                <a:spcPts val="100"/>
              </a:spcAft>
            </a:pPr>
            <a:r>
              <a:rPr lang="en-US" dirty="0"/>
              <a:t>Environment in which the media is to be installed</a:t>
            </a:r>
          </a:p>
          <a:p>
            <a:pPr lvl="3">
              <a:spcAft>
                <a:spcPts val="100"/>
              </a:spcAft>
            </a:pPr>
            <a:r>
              <a:rPr lang="en-US" dirty="0"/>
              <a:t>Amount of data and the speed at which it must be transmitted</a:t>
            </a:r>
          </a:p>
          <a:p>
            <a:pPr lvl="3">
              <a:spcAft>
                <a:spcPts val="100"/>
              </a:spcAft>
            </a:pPr>
            <a:r>
              <a:rPr lang="en-US" dirty="0"/>
              <a:t>Cost of the media and installation</a:t>
            </a:r>
          </a:p>
          <a:p>
            <a:endParaRPr lang="en-US" dirty="0"/>
          </a:p>
          <a:p>
            <a:pPr marL="0" indent="0">
              <a:lnSpc>
                <a:spcPct val="85000"/>
              </a:lnSpc>
              <a:spcBef>
                <a:spcPct val="30000"/>
              </a:spcBef>
              <a:buNone/>
            </a:pPr>
            <a:endParaRPr lang="en-US" dirty="0"/>
          </a:p>
        </p:txBody>
      </p:sp>
      <p:pic>
        <p:nvPicPr>
          <p:cNvPr id="2" name="Picture 1">
            <a:extLst>
              <a:ext uri="{FF2B5EF4-FFF2-40B4-BE49-F238E27FC236}">
                <a16:creationId xmlns:a16="http://schemas.microsoft.com/office/drawing/2014/main" id="{2D3B82CF-0ABB-FE4B-81D3-C0C9C57EFECC}"/>
              </a:ext>
            </a:extLst>
          </p:cNvPr>
          <p:cNvPicPr>
            <a:picLocks noChangeAspect="1"/>
          </p:cNvPicPr>
          <p:nvPr/>
        </p:nvPicPr>
        <p:blipFill>
          <a:blip r:embed="rId4"/>
          <a:stretch>
            <a:fillRect/>
          </a:stretch>
        </p:blipFill>
        <p:spPr>
          <a:xfrm>
            <a:off x="4121733" y="798944"/>
            <a:ext cx="4595547" cy="3132757"/>
          </a:xfrm>
          <a:prstGeom prst="rect">
            <a:avLst/>
          </a:prstGeom>
        </p:spPr>
      </p:pic>
    </p:spTree>
    <p:custDataLst>
      <p:tags r:id="rId1"/>
    </p:custDataLst>
    <p:extLst>
      <p:ext uri="{BB962C8B-B14F-4D97-AF65-F5344CB8AC3E}">
        <p14:creationId xmlns:p14="http://schemas.microsoft.com/office/powerpoint/2010/main" val="411772659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28800"/>
            <a:ext cx="8280314" cy="889000"/>
          </a:xfrm>
        </p:spPr>
        <p:txBody>
          <a:bodyPr/>
          <a:lstStyle/>
          <a:p>
            <a:r>
              <a:rPr lang="en-US" dirty="0">
                <a:solidFill>
                  <a:schemeClr val="accent5">
                    <a:lumMod val="40000"/>
                    <a:lumOff val="60000"/>
                  </a:schemeClr>
                </a:solidFill>
              </a:rPr>
              <a:t>2.7 Configure IP Addressing</a:t>
            </a:r>
          </a:p>
        </p:txBody>
      </p:sp>
    </p:spTree>
    <p:custDataLst>
      <p:tags r:id="rId1"/>
    </p:custDataLst>
    <p:extLst>
      <p:ext uri="{BB962C8B-B14F-4D97-AF65-F5344CB8AC3E}">
        <p14:creationId xmlns:p14="http://schemas.microsoft.com/office/powerpoint/2010/main" val="63100114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br>
              <a:rPr lang="en-US" dirty="0">
                <a:latin typeface="Arial" charset="0"/>
              </a:rPr>
            </a:br>
            <a:r>
              <a:rPr lang="en-US" dirty="0">
                <a:latin typeface="Arial" charset="0"/>
              </a:rPr>
              <a:t>Manual IP Address Configuration for End Devices</a:t>
            </a:r>
          </a:p>
        </p:txBody>
      </p:sp>
      <p:sp>
        <p:nvSpPr>
          <p:cNvPr id="4" name="Content Placeholder 3"/>
          <p:cNvSpPr>
            <a:spLocks noGrp="1"/>
          </p:cNvSpPr>
          <p:nvPr>
            <p:ph idx="1"/>
          </p:nvPr>
        </p:nvSpPr>
        <p:spPr>
          <a:xfrm>
            <a:off x="145357" y="938988"/>
            <a:ext cx="5066723" cy="3511092"/>
          </a:xfrm>
        </p:spPr>
        <p:txBody>
          <a:bodyPr/>
          <a:lstStyle/>
          <a:p>
            <a:pPr>
              <a:lnSpc>
                <a:spcPct val="85000"/>
              </a:lnSpc>
              <a:spcBef>
                <a:spcPct val="30000"/>
              </a:spcBef>
              <a:buFont typeface="Arial" panose="020B0604020202020204" pitchFamily="34" charset="0"/>
              <a:buChar char="•"/>
            </a:pPr>
            <a:r>
              <a:rPr lang="en-US" dirty="0"/>
              <a:t>End devices on the network need an IP address in order to communicate with other devices on the network. </a:t>
            </a:r>
          </a:p>
          <a:p>
            <a:pPr>
              <a:lnSpc>
                <a:spcPct val="85000"/>
              </a:lnSpc>
              <a:spcBef>
                <a:spcPct val="30000"/>
              </a:spcBef>
              <a:buFont typeface="Arial" panose="020B0604020202020204" pitchFamily="34" charset="0"/>
              <a:buChar char="•"/>
            </a:pPr>
            <a:r>
              <a:rPr lang="en-US" dirty="0"/>
              <a:t>IPv4 address information can be entered into end devices manually, or automatically using Dynamic Host Configuration Protocol (DHCP).</a:t>
            </a:r>
          </a:p>
          <a:p>
            <a:pPr lvl="1">
              <a:lnSpc>
                <a:spcPct val="85000"/>
              </a:lnSpc>
              <a:spcBef>
                <a:spcPct val="30000"/>
              </a:spcBef>
            </a:pPr>
            <a:r>
              <a:rPr lang="en-US" dirty="0"/>
              <a:t>To manually configure an IPv4 address on a Windows PC, open the </a:t>
            </a:r>
            <a:r>
              <a:rPr lang="en-US" b="1" dirty="0"/>
              <a:t>Control Panel &gt; Network Sharing Center &gt; Change adapter settings</a:t>
            </a:r>
            <a:r>
              <a:rPr lang="en-US" dirty="0"/>
              <a:t> and choose the adapter. Next right-click and select </a:t>
            </a:r>
            <a:r>
              <a:rPr lang="en-US" b="1" dirty="0"/>
              <a:t>Properties</a:t>
            </a:r>
            <a:r>
              <a:rPr lang="en-US" dirty="0"/>
              <a:t> to display the </a:t>
            </a:r>
            <a:r>
              <a:rPr lang="en-US" b="1" dirty="0"/>
              <a:t>Local Area Connection Properties</a:t>
            </a:r>
            <a:r>
              <a:rPr lang="en-US" dirty="0"/>
              <a:t>.</a:t>
            </a:r>
          </a:p>
          <a:p>
            <a:pPr lvl="1">
              <a:lnSpc>
                <a:spcPct val="85000"/>
              </a:lnSpc>
              <a:spcBef>
                <a:spcPct val="30000"/>
              </a:spcBef>
            </a:pPr>
            <a:r>
              <a:rPr lang="en-US" dirty="0"/>
              <a:t>Next, click </a:t>
            </a:r>
            <a:r>
              <a:rPr lang="en-US" b="1" dirty="0"/>
              <a:t>Properties</a:t>
            </a:r>
            <a:r>
              <a:rPr lang="en-US" dirty="0"/>
              <a:t> to open the </a:t>
            </a:r>
            <a:r>
              <a:rPr lang="en-US" b="1" dirty="0"/>
              <a:t>Internet Protocol Version 4 (TCP/IPv4) Properties</a:t>
            </a:r>
            <a:r>
              <a:rPr lang="en-US" dirty="0"/>
              <a:t> window. Then configure the IPv4 address and subnet mask information, and default gateway.</a:t>
            </a:r>
          </a:p>
          <a:p>
            <a:pPr>
              <a:lnSpc>
                <a:spcPct val="85000"/>
              </a:lnSpc>
              <a:spcBef>
                <a:spcPct val="30000"/>
              </a:spcBef>
            </a:pPr>
            <a:endParaRPr lang="en-US" dirty="0"/>
          </a:p>
        </p:txBody>
      </p:sp>
      <p:sp>
        <p:nvSpPr>
          <p:cNvPr id="5" name="Rectangle 4">
            <a:extLst>
              <a:ext uri="{FF2B5EF4-FFF2-40B4-BE49-F238E27FC236}">
                <a16:creationId xmlns:a16="http://schemas.microsoft.com/office/drawing/2014/main" id="{C9FFDA38-6FB0-934C-B537-1EABA2C6C6FB}"/>
              </a:ext>
            </a:extLst>
          </p:cNvPr>
          <p:cNvSpPr/>
          <p:nvPr/>
        </p:nvSpPr>
        <p:spPr>
          <a:xfrm>
            <a:off x="5521613" y="3949232"/>
            <a:ext cx="3160453" cy="523220"/>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IPv6 addressing and configuration options are similar to IPv4.</a:t>
            </a:r>
            <a:endParaRPr lang="en-US" sz="1400" dirty="0">
              <a:solidFill>
                <a:srgbClr val="000000"/>
              </a:solidFill>
            </a:endParaRPr>
          </a:p>
        </p:txBody>
      </p:sp>
      <p:pic>
        <p:nvPicPr>
          <p:cNvPr id="3" name="Picture 2">
            <a:extLst>
              <a:ext uri="{FF2B5EF4-FFF2-40B4-BE49-F238E27FC236}">
                <a16:creationId xmlns:a16="http://schemas.microsoft.com/office/drawing/2014/main" id="{BD9BBFFA-CC3E-764D-A8A3-A26771642E58}"/>
              </a:ext>
            </a:extLst>
          </p:cNvPr>
          <p:cNvPicPr>
            <a:picLocks noChangeAspect="1"/>
          </p:cNvPicPr>
          <p:nvPr/>
        </p:nvPicPr>
        <p:blipFill>
          <a:blip r:embed="rId4"/>
          <a:stretch>
            <a:fillRect/>
          </a:stretch>
        </p:blipFill>
        <p:spPr>
          <a:xfrm>
            <a:off x="5838190" y="938988"/>
            <a:ext cx="2527300" cy="2870200"/>
          </a:xfrm>
          <a:prstGeom prst="rect">
            <a:avLst/>
          </a:prstGeom>
        </p:spPr>
      </p:pic>
    </p:spTree>
    <p:custDataLst>
      <p:tags r:id="rId1"/>
    </p:custDataLst>
    <p:extLst>
      <p:ext uri="{BB962C8B-B14F-4D97-AF65-F5344CB8AC3E}">
        <p14:creationId xmlns:p14="http://schemas.microsoft.com/office/powerpoint/2010/main" val="303634614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 </a:t>
            </a:r>
            <a:br>
              <a:rPr lang="en-US" sz="1400" dirty="0">
                <a:latin typeface="Arial" charset="0"/>
              </a:rPr>
            </a:br>
            <a:r>
              <a:rPr lang="en-US" dirty="0">
                <a:latin typeface="Arial" charset="0"/>
              </a:rPr>
              <a:t>Automatic IP Address Configuration for End Devices</a:t>
            </a:r>
          </a:p>
        </p:txBody>
      </p:sp>
      <p:sp>
        <p:nvSpPr>
          <p:cNvPr id="4" name="Content Placeholder 3"/>
          <p:cNvSpPr>
            <a:spLocks noGrp="1"/>
          </p:cNvSpPr>
          <p:nvPr>
            <p:ph idx="1"/>
          </p:nvPr>
        </p:nvSpPr>
        <p:spPr>
          <a:xfrm>
            <a:off x="145357" y="938988"/>
            <a:ext cx="4142163" cy="3663492"/>
          </a:xfrm>
        </p:spPr>
        <p:txBody>
          <a:bodyPr/>
          <a:lstStyle/>
          <a:p>
            <a:pPr>
              <a:lnSpc>
                <a:spcPct val="85000"/>
              </a:lnSpc>
              <a:spcBef>
                <a:spcPct val="30000"/>
              </a:spcBef>
              <a:buFont typeface="Arial" panose="020B0604020202020204" pitchFamily="34" charset="0"/>
              <a:buChar char="•"/>
            </a:pPr>
            <a:r>
              <a:rPr lang="en-US" sz="1600" dirty="0"/>
              <a:t>DHCP enables automatic IPv4 address configuration for every end device that is DHCP-enabled.</a:t>
            </a:r>
          </a:p>
          <a:p>
            <a:pPr>
              <a:lnSpc>
                <a:spcPct val="85000"/>
              </a:lnSpc>
              <a:spcBef>
                <a:spcPct val="30000"/>
              </a:spcBef>
              <a:buFont typeface="Arial" panose="020B0604020202020204" pitchFamily="34" charset="0"/>
              <a:buChar char="•"/>
            </a:pPr>
            <a:r>
              <a:rPr lang="en-US" sz="1600" dirty="0"/>
              <a:t>End devices are typically by default using DHCP for automatic IPv4 address configuration.</a:t>
            </a:r>
          </a:p>
          <a:p>
            <a:pPr lvl="1">
              <a:lnSpc>
                <a:spcPct val="85000"/>
              </a:lnSpc>
              <a:spcBef>
                <a:spcPct val="30000"/>
              </a:spcBef>
            </a:pPr>
            <a:r>
              <a:rPr lang="en-US" dirty="0"/>
              <a:t>To configure DHCP on a Windows PC, open the </a:t>
            </a:r>
            <a:r>
              <a:rPr lang="en-US" b="1" dirty="0"/>
              <a:t>Control Panel &gt; Network Sharing Center &gt; Change adapter settings</a:t>
            </a:r>
            <a:r>
              <a:rPr lang="en-US" dirty="0"/>
              <a:t> and choose the adapter. Next right-click and select </a:t>
            </a:r>
            <a:r>
              <a:rPr lang="en-US" b="1" dirty="0"/>
              <a:t>Properties</a:t>
            </a:r>
            <a:r>
              <a:rPr lang="en-US" dirty="0"/>
              <a:t> to display the </a:t>
            </a:r>
            <a:r>
              <a:rPr lang="en-US" b="1" dirty="0"/>
              <a:t>Local Area Connection Properties</a:t>
            </a:r>
            <a:r>
              <a:rPr lang="en-US" dirty="0"/>
              <a:t>.</a:t>
            </a:r>
          </a:p>
          <a:p>
            <a:pPr lvl="1">
              <a:lnSpc>
                <a:spcPct val="85000"/>
              </a:lnSpc>
              <a:spcBef>
                <a:spcPct val="30000"/>
              </a:spcBef>
            </a:pPr>
            <a:r>
              <a:rPr lang="en-US" dirty="0"/>
              <a:t>Next, click </a:t>
            </a:r>
            <a:r>
              <a:rPr lang="en-US" b="1" dirty="0"/>
              <a:t>Properties</a:t>
            </a:r>
            <a:r>
              <a:rPr lang="en-US" dirty="0"/>
              <a:t> to open the </a:t>
            </a:r>
            <a:r>
              <a:rPr lang="en-US" b="1" dirty="0"/>
              <a:t>Internet Protocol Version 4 (TCP/IPv4) Properties</a:t>
            </a:r>
            <a:r>
              <a:rPr lang="en-US" dirty="0"/>
              <a:t> window, then select </a:t>
            </a:r>
            <a:r>
              <a:rPr lang="en-US" b="1" dirty="0"/>
              <a:t>Obtain an IP address automatically</a:t>
            </a:r>
            <a:r>
              <a:rPr lang="en-US" dirty="0"/>
              <a:t> and </a:t>
            </a:r>
            <a:r>
              <a:rPr lang="en-US" b="1" dirty="0"/>
              <a:t>Obtain DNS server address automatically</a:t>
            </a:r>
            <a:r>
              <a:rPr lang="en-US" dirty="0"/>
              <a:t>.</a:t>
            </a:r>
          </a:p>
          <a:p>
            <a:pPr>
              <a:lnSpc>
                <a:spcPct val="85000"/>
              </a:lnSpc>
              <a:spcBef>
                <a:spcPct val="30000"/>
              </a:spcBef>
            </a:pPr>
            <a:endParaRPr lang="en-US" dirty="0"/>
          </a:p>
        </p:txBody>
      </p:sp>
      <p:sp>
        <p:nvSpPr>
          <p:cNvPr id="3" name="Rectangle 2">
            <a:extLst>
              <a:ext uri="{FF2B5EF4-FFF2-40B4-BE49-F238E27FC236}">
                <a16:creationId xmlns:a16="http://schemas.microsoft.com/office/drawing/2014/main" id="{807D8786-A352-1549-ACB6-B3928D449601}"/>
              </a:ext>
            </a:extLst>
          </p:cNvPr>
          <p:cNvSpPr/>
          <p:nvPr/>
        </p:nvSpPr>
        <p:spPr>
          <a:xfrm>
            <a:off x="4856480" y="3961932"/>
            <a:ext cx="4142163" cy="523220"/>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IPv6 uses DHCPv6 and SLAAC (Stateless Address Autoconfiguration) for dynamic address allocation.</a:t>
            </a:r>
            <a:endParaRPr lang="en-US" sz="1400" dirty="0">
              <a:solidFill>
                <a:srgbClr val="000000"/>
              </a:solidFill>
            </a:endParaRPr>
          </a:p>
        </p:txBody>
      </p:sp>
      <p:pic>
        <p:nvPicPr>
          <p:cNvPr id="2" name="Picture 1">
            <a:extLst>
              <a:ext uri="{FF2B5EF4-FFF2-40B4-BE49-F238E27FC236}">
                <a16:creationId xmlns:a16="http://schemas.microsoft.com/office/drawing/2014/main" id="{C64E9A44-0E92-5E48-9CDF-6DB173E876A5}"/>
              </a:ext>
            </a:extLst>
          </p:cNvPr>
          <p:cNvPicPr>
            <a:picLocks noChangeAspect="1"/>
          </p:cNvPicPr>
          <p:nvPr/>
        </p:nvPicPr>
        <p:blipFill>
          <a:blip r:embed="rId4"/>
          <a:stretch>
            <a:fillRect/>
          </a:stretch>
        </p:blipFill>
        <p:spPr>
          <a:xfrm>
            <a:off x="5679440" y="938988"/>
            <a:ext cx="2540000" cy="2882900"/>
          </a:xfrm>
          <a:prstGeom prst="rect">
            <a:avLst/>
          </a:prstGeom>
        </p:spPr>
      </p:pic>
    </p:spTree>
    <p:custDataLst>
      <p:tags r:id="rId1"/>
    </p:custDataLst>
    <p:extLst>
      <p:ext uri="{BB962C8B-B14F-4D97-AF65-F5344CB8AC3E}">
        <p14:creationId xmlns:p14="http://schemas.microsoft.com/office/powerpoint/2010/main" val="343601574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br>
              <a:rPr lang="en-US" dirty="0">
                <a:latin typeface="Arial" charset="0"/>
              </a:rPr>
            </a:br>
            <a:r>
              <a:rPr lang="en-US" dirty="0">
                <a:latin typeface="Arial" charset="0"/>
              </a:rPr>
              <a:t>Switch Virtual Interface Configuration</a:t>
            </a:r>
          </a:p>
        </p:txBody>
      </p:sp>
      <p:sp>
        <p:nvSpPr>
          <p:cNvPr id="4" name="Content Placeholder 3"/>
          <p:cNvSpPr>
            <a:spLocks noGrp="1"/>
          </p:cNvSpPr>
          <p:nvPr>
            <p:ph idx="1"/>
          </p:nvPr>
        </p:nvSpPr>
        <p:spPr>
          <a:xfrm>
            <a:off x="661958" y="982574"/>
            <a:ext cx="7820083" cy="1763572"/>
          </a:xfrm>
        </p:spPr>
        <p:txBody>
          <a:bodyPr/>
          <a:lstStyle/>
          <a:p>
            <a:pPr marL="0" indent="0">
              <a:lnSpc>
                <a:spcPct val="85000"/>
              </a:lnSpc>
              <a:spcBef>
                <a:spcPct val="30000"/>
              </a:spcBef>
              <a:buNone/>
            </a:pPr>
            <a:r>
              <a:rPr lang="en-US" dirty="0"/>
              <a:t>To access the switch remotely, an IP address and a subnet mask must be configured on the SVI. </a:t>
            </a:r>
          </a:p>
          <a:p>
            <a:pPr marL="0" indent="0">
              <a:lnSpc>
                <a:spcPct val="85000"/>
              </a:lnSpc>
              <a:spcBef>
                <a:spcPct val="30000"/>
              </a:spcBef>
              <a:buNone/>
            </a:pPr>
            <a:r>
              <a:rPr lang="en-US" dirty="0"/>
              <a:t>To configure an SVI on a switch:</a:t>
            </a:r>
          </a:p>
          <a:p>
            <a:pPr lvl="1">
              <a:lnSpc>
                <a:spcPct val="85000"/>
              </a:lnSpc>
              <a:spcBef>
                <a:spcPct val="30000"/>
              </a:spcBef>
            </a:pPr>
            <a:r>
              <a:rPr lang="en-US" dirty="0"/>
              <a:t>Enter the </a:t>
            </a:r>
            <a:r>
              <a:rPr lang="en-US" b="1" dirty="0"/>
              <a:t>interface vlan 1 </a:t>
            </a:r>
            <a:r>
              <a:rPr lang="en-US" dirty="0"/>
              <a:t>command in global configuration mode.</a:t>
            </a:r>
          </a:p>
          <a:p>
            <a:pPr lvl="1">
              <a:lnSpc>
                <a:spcPct val="85000"/>
              </a:lnSpc>
              <a:spcBef>
                <a:spcPct val="30000"/>
              </a:spcBef>
            </a:pPr>
            <a:r>
              <a:rPr lang="en-US" dirty="0"/>
              <a:t>Next assign an IPv4 address using the </a:t>
            </a:r>
            <a:r>
              <a:rPr lang="en-US" b="1" dirty="0"/>
              <a:t>ip address</a:t>
            </a:r>
            <a:r>
              <a:rPr lang="en-US" dirty="0"/>
              <a:t> </a:t>
            </a:r>
            <a:r>
              <a:rPr lang="en-US" i="1" dirty="0"/>
              <a:t>ip-address subnet-mask command.</a:t>
            </a:r>
          </a:p>
          <a:p>
            <a:pPr lvl="1">
              <a:lnSpc>
                <a:spcPct val="85000"/>
              </a:lnSpc>
              <a:spcBef>
                <a:spcPct val="30000"/>
              </a:spcBef>
            </a:pPr>
            <a:r>
              <a:rPr lang="en-US" dirty="0"/>
              <a:t>Finally, enable the virtual interface using the </a:t>
            </a:r>
            <a:r>
              <a:rPr lang="en-US" b="1" dirty="0"/>
              <a:t>no shutdown </a:t>
            </a:r>
            <a:r>
              <a:rPr lang="en-US" dirty="0"/>
              <a:t>command. </a:t>
            </a:r>
          </a:p>
          <a:p>
            <a:pPr>
              <a:lnSpc>
                <a:spcPct val="85000"/>
              </a:lnSpc>
              <a:spcBef>
                <a:spcPct val="30000"/>
              </a:spcBef>
            </a:pPr>
            <a:endParaRPr lang="en-US" dirty="0"/>
          </a:p>
        </p:txBody>
      </p:sp>
      <p:pic>
        <p:nvPicPr>
          <p:cNvPr id="2" name="Picture 1">
            <a:extLst>
              <a:ext uri="{FF2B5EF4-FFF2-40B4-BE49-F238E27FC236}">
                <a16:creationId xmlns:a16="http://schemas.microsoft.com/office/drawing/2014/main" id="{FCAFA39A-A4D6-AC42-B002-4D770021DB7D}"/>
              </a:ext>
            </a:extLst>
          </p:cNvPr>
          <p:cNvPicPr>
            <a:picLocks noChangeAspect="1"/>
          </p:cNvPicPr>
          <p:nvPr/>
        </p:nvPicPr>
        <p:blipFill>
          <a:blip r:embed="rId4"/>
          <a:stretch>
            <a:fillRect/>
          </a:stretch>
        </p:blipFill>
        <p:spPr>
          <a:xfrm>
            <a:off x="1955799" y="3203284"/>
            <a:ext cx="5232400" cy="838200"/>
          </a:xfrm>
          <a:prstGeom prst="rect">
            <a:avLst/>
          </a:prstGeom>
        </p:spPr>
      </p:pic>
    </p:spTree>
    <p:custDataLst>
      <p:tags r:id="rId1"/>
    </p:custDataLst>
    <p:extLst>
      <p:ext uri="{BB962C8B-B14F-4D97-AF65-F5344CB8AC3E}">
        <p14:creationId xmlns:p14="http://schemas.microsoft.com/office/powerpoint/2010/main" val="59382395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Configure IP Addressing</a:t>
            </a:r>
            <a:br>
              <a:rPr lang="en-US" altLang="en-US" sz="1600" dirty="0"/>
            </a:br>
            <a:r>
              <a:rPr lang="en-US" altLang="en-US" dirty="0"/>
              <a:t>Packet Tracer – Implement Basic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r>
              <a:rPr lang="en-US" dirty="0"/>
              <a:t>Perform a Basic Configuration on two switches</a:t>
            </a:r>
          </a:p>
          <a:p>
            <a:r>
              <a:rPr lang="en-US" dirty="0"/>
              <a:t>Configure the PCs</a:t>
            </a:r>
          </a:p>
          <a:p>
            <a:r>
              <a:rPr lang="en-US" dirty="0"/>
              <a:t>Configure the Switch Management Interface</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81522221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38960"/>
            <a:ext cx="8231464" cy="878840"/>
          </a:xfrm>
        </p:spPr>
        <p:txBody>
          <a:bodyPr/>
          <a:lstStyle/>
          <a:p>
            <a:r>
              <a:rPr lang="en-US" sz="4000" dirty="0">
                <a:solidFill>
                  <a:schemeClr val="accent5">
                    <a:lumMod val="40000"/>
                    <a:lumOff val="60000"/>
                  </a:schemeClr>
                </a:solidFill>
              </a:rPr>
              <a:t>2.8 Verify Connectivity</a:t>
            </a:r>
          </a:p>
        </p:txBody>
      </p:sp>
    </p:spTree>
    <p:custDataLst>
      <p:tags r:id="rId1"/>
    </p:custDataLst>
    <p:extLst>
      <p:ext uri="{BB962C8B-B14F-4D97-AF65-F5344CB8AC3E}">
        <p14:creationId xmlns:p14="http://schemas.microsoft.com/office/powerpoint/2010/main" val="261192336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Verify Connectivity</a:t>
            </a:r>
            <a:br>
              <a:rPr lang="en-US" altLang="en-US" dirty="0"/>
            </a:br>
            <a:r>
              <a:rPr lang="en-US" altLang="en-US" dirty="0"/>
              <a:t>Video – Test the Interface Assignment</a:t>
            </a:r>
          </a:p>
        </p:txBody>
      </p:sp>
      <p:sp>
        <p:nvSpPr>
          <p:cNvPr id="5" name="Rectangle 6">
            <a:extLst>
              <a:ext uri="{FF2B5EF4-FFF2-40B4-BE49-F238E27FC236}">
                <a16:creationId xmlns:a16="http://schemas.microsoft.com/office/drawing/2014/main" id="{2DFE6A00-3F69-8844-854B-25DE4C1FA263}"/>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r>
              <a:rPr lang="en-US" dirty="0"/>
              <a:t>Connect a console cable from the PC to the switch</a:t>
            </a:r>
          </a:p>
          <a:p>
            <a:r>
              <a:rPr lang="en-US" dirty="0"/>
              <a:t>Use the terminal emulation program and accept the defaults to bring you to the command line</a:t>
            </a:r>
          </a:p>
          <a:p>
            <a:r>
              <a:rPr lang="en-US" dirty="0"/>
              <a:t>Use enable to enter privileged EXEC mode</a:t>
            </a:r>
          </a:p>
          <a:p>
            <a:r>
              <a:rPr lang="en-US" dirty="0"/>
              <a:t>Use the global configuration mode and the interface configuration mode to enter the no shutdown  command</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40792515"/>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Verify Connectivity</a:t>
            </a:r>
            <a:br>
              <a:rPr lang="en-US" altLang="en-US" dirty="0"/>
            </a:br>
            <a:r>
              <a:rPr lang="en-US" altLang="en-US" dirty="0"/>
              <a:t>Video – Test End-to-End Connectivity</a:t>
            </a:r>
          </a:p>
        </p:txBody>
      </p:sp>
      <p:sp>
        <p:nvSpPr>
          <p:cNvPr id="4" name="Rectangle 6">
            <a:extLst>
              <a:ext uri="{FF2B5EF4-FFF2-40B4-BE49-F238E27FC236}">
                <a16:creationId xmlns:a16="http://schemas.microsoft.com/office/drawing/2014/main" id="{FB60464C-0A80-A940-A33A-E874557E1CD5}"/>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use of the ping command to test connectivity on both switches and both PCs. </a:t>
            </a:r>
            <a:endParaRPr lang="en-US" sz="1500" dirty="0"/>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94968395"/>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2.9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Device Names</a:t>
            </a:r>
          </a:p>
        </p:txBody>
      </p:sp>
      <p:sp>
        <p:nvSpPr>
          <p:cNvPr id="4" name="Content Placeholder 3"/>
          <p:cNvSpPr>
            <a:spLocks noGrp="1"/>
          </p:cNvSpPr>
          <p:nvPr>
            <p:ph idx="1"/>
          </p:nvPr>
        </p:nvSpPr>
        <p:spPr>
          <a:xfrm>
            <a:off x="277839" y="855701"/>
            <a:ext cx="5920163" cy="1102977"/>
          </a:xfrm>
        </p:spPr>
        <p:txBody>
          <a:bodyPr/>
          <a:lstStyle/>
          <a:p>
            <a:pPr>
              <a:lnSpc>
                <a:spcPct val="85000"/>
              </a:lnSpc>
              <a:spcBef>
                <a:spcPct val="30000"/>
              </a:spcBef>
              <a:buFont typeface="Arial" panose="020B0604020202020204" pitchFamily="34" charset="0"/>
              <a:buChar char="•"/>
            </a:pPr>
            <a:r>
              <a:rPr lang="en-US" sz="1600" dirty="0"/>
              <a:t>The first configuration command on any device should be to give it a unique hostname. </a:t>
            </a:r>
          </a:p>
          <a:p>
            <a:pPr>
              <a:buFont typeface="Arial" panose="020B0604020202020204" pitchFamily="34" charset="0"/>
              <a:buChar char="•"/>
            </a:pPr>
            <a:r>
              <a:rPr lang="en-US" sz="1600" dirty="0"/>
              <a:t>By default, all devices are assigned a factory default name. For example, a Cisco IOS switch is "Switch.”</a:t>
            </a:r>
          </a:p>
          <a:p>
            <a:endParaRPr lang="en-US" dirty="0"/>
          </a:p>
          <a:p>
            <a:endParaRPr lang="en-US" dirty="0"/>
          </a:p>
        </p:txBody>
      </p:sp>
      <p:sp>
        <p:nvSpPr>
          <p:cNvPr id="10" name="Content Placeholder 3">
            <a:extLst>
              <a:ext uri="{FF2B5EF4-FFF2-40B4-BE49-F238E27FC236}">
                <a16:creationId xmlns:a16="http://schemas.microsoft.com/office/drawing/2014/main" id="{46431B1F-CF88-7348-B7DE-E17404CC367A}"/>
              </a:ext>
            </a:extLst>
          </p:cNvPr>
          <p:cNvSpPr txBox="1">
            <a:spLocks/>
          </p:cNvSpPr>
          <p:nvPr/>
        </p:nvSpPr>
        <p:spPr bwMode="auto">
          <a:xfrm>
            <a:off x="277838" y="2106592"/>
            <a:ext cx="4202721" cy="225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Guideline for naming devices:</a:t>
            </a:r>
          </a:p>
          <a:p>
            <a:pPr lvl="2">
              <a:buFont typeface="Arial" panose="020B0604020202020204" pitchFamily="34" charset="0"/>
              <a:buChar char="•"/>
            </a:pPr>
            <a:r>
              <a:rPr lang="en-US" sz="1600" dirty="0"/>
              <a:t>Start with a letter</a:t>
            </a:r>
          </a:p>
          <a:p>
            <a:pPr lvl="2">
              <a:buFont typeface="Arial" panose="020B0604020202020204" pitchFamily="34" charset="0"/>
              <a:buChar char="•"/>
            </a:pPr>
            <a:r>
              <a:rPr lang="en-US" sz="1600" dirty="0"/>
              <a:t>Contain no spaces</a:t>
            </a:r>
          </a:p>
          <a:p>
            <a:pPr lvl="2">
              <a:buFont typeface="Arial" panose="020B0604020202020204" pitchFamily="34" charset="0"/>
              <a:buChar char="•"/>
            </a:pPr>
            <a:r>
              <a:rPr lang="en-US" sz="1600" dirty="0"/>
              <a:t>End with a letter or digit</a:t>
            </a:r>
          </a:p>
          <a:p>
            <a:pPr lvl="2">
              <a:buFont typeface="Arial" panose="020B0604020202020204" pitchFamily="34" charset="0"/>
              <a:buChar char="•"/>
            </a:pPr>
            <a:r>
              <a:rPr lang="en-US" sz="1600" dirty="0"/>
              <a:t>Use only letters, digits, and dashes</a:t>
            </a:r>
          </a:p>
          <a:p>
            <a:pPr lvl="2">
              <a:buFont typeface="Arial" panose="020B0604020202020204" pitchFamily="34" charset="0"/>
              <a:buChar char="•"/>
            </a:pPr>
            <a:r>
              <a:rPr lang="en-US" sz="1600" dirty="0"/>
              <a:t>Be less than 64 characters in length</a:t>
            </a:r>
          </a:p>
          <a:p>
            <a:endParaRPr lang="en-US" dirty="0"/>
          </a:p>
          <a:p>
            <a:endParaRPr lang="en-US" dirty="0"/>
          </a:p>
        </p:txBody>
      </p:sp>
      <p:sp>
        <p:nvSpPr>
          <p:cNvPr id="3" name="TextBox 2">
            <a:extLst>
              <a:ext uri="{FF2B5EF4-FFF2-40B4-BE49-F238E27FC236}">
                <a16:creationId xmlns:a16="http://schemas.microsoft.com/office/drawing/2014/main" id="{790CDB78-5B44-2540-9744-45DBDB654D0E}"/>
              </a:ext>
            </a:extLst>
          </p:cNvPr>
          <p:cNvSpPr txBox="1"/>
          <p:nvPr/>
        </p:nvSpPr>
        <p:spPr>
          <a:xfrm>
            <a:off x="5068861" y="3310870"/>
            <a:ext cx="3613440" cy="784830"/>
          </a:xfrm>
          <a:prstGeom prst="rect">
            <a:avLst/>
          </a:prstGeom>
          <a:noFill/>
        </p:spPr>
        <p:txBody>
          <a:bodyPr wrap="square" rtlCol="0">
            <a:spAutoFit/>
          </a:bodyPr>
          <a:lstStyle/>
          <a:p>
            <a:r>
              <a:rPr lang="en-US" sz="1500" b="1" dirty="0">
                <a:solidFill>
                  <a:srgbClr val="000000"/>
                </a:solidFill>
              </a:rPr>
              <a:t>Note</a:t>
            </a:r>
            <a:r>
              <a:rPr lang="en-US" sz="1500" dirty="0">
                <a:solidFill>
                  <a:srgbClr val="000000"/>
                </a:solidFill>
              </a:rPr>
              <a:t>: To return the switch to the default prompt, use the </a:t>
            </a:r>
            <a:r>
              <a:rPr lang="en-US" sz="1500" b="1" dirty="0">
                <a:solidFill>
                  <a:srgbClr val="000000"/>
                </a:solidFill>
              </a:rPr>
              <a:t>no hostname</a:t>
            </a:r>
            <a:r>
              <a:rPr lang="en-US" sz="1500" dirty="0">
                <a:solidFill>
                  <a:srgbClr val="000000"/>
                </a:solidFill>
              </a:rPr>
              <a:t> global config command.</a:t>
            </a:r>
          </a:p>
        </p:txBody>
      </p:sp>
      <p:pic>
        <p:nvPicPr>
          <p:cNvPr id="2" name="Picture 1">
            <a:extLst>
              <a:ext uri="{FF2B5EF4-FFF2-40B4-BE49-F238E27FC236}">
                <a16:creationId xmlns:a16="http://schemas.microsoft.com/office/drawing/2014/main" id="{90C4244C-923F-EB45-BEF5-9FC7D9C28DD6}"/>
              </a:ext>
            </a:extLst>
          </p:cNvPr>
          <p:cNvPicPr>
            <a:picLocks noChangeAspect="1"/>
          </p:cNvPicPr>
          <p:nvPr/>
        </p:nvPicPr>
        <p:blipFill>
          <a:blip r:embed="rId4"/>
          <a:stretch>
            <a:fillRect/>
          </a:stretch>
        </p:blipFill>
        <p:spPr>
          <a:xfrm>
            <a:off x="5099340" y="2342912"/>
            <a:ext cx="3797300" cy="622300"/>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33862"/>
            <a:ext cx="9144000" cy="592921"/>
          </a:xfrm>
        </p:spPr>
        <p:txBody>
          <a:bodyPr/>
          <a:lstStyle/>
          <a:p>
            <a:r>
              <a:rPr lang="en-US" altLang="en-US" sz="1600" dirty="0"/>
              <a:t>Module Practice and Quiz</a:t>
            </a:r>
            <a:br>
              <a:rPr lang="en-US" altLang="en-US" sz="1600" dirty="0"/>
            </a:br>
            <a:r>
              <a:rPr lang="en-US" altLang="en-US" dirty="0"/>
              <a:t>Packet Tracer – Basic Switch and End Device Configuration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a:t>
            </a:r>
          </a:p>
          <a:p>
            <a:r>
              <a:rPr lang="en-US" dirty="0"/>
              <a:t>Configure hostnames and IP addresses on two switches</a:t>
            </a:r>
          </a:p>
          <a:p>
            <a:r>
              <a:rPr lang="en-US" dirty="0"/>
              <a:t>Use Cisco IOS commands to specify or limit access to the device configurations</a:t>
            </a:r>
          </a:p>
          <a:p>
            <a:r>
              <a:rPr lang="en-US" dirty="0"/>
              <a:t>Use IOS commands to save the running configuration</a:t>
            </a:r>
          </a:p>
          <a:p>
            <a:r>
              <a:rPr lang="en-US" dirty="0"/>
              <a:t>Configure two host devices with IP addresses</a:t>
            </a:r>
          </a:p>
          <a:p>
            <a:r>
              <a:rPr lang="en-US" dirty="0"/>
              <a:t>Verify connectivity between the two PC end devices</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107446697"/>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r>
              <a:rPr lang="en-US" altLang="en-US" sz="1600" dirty="0"/>
              <a:t>Module Practice and Quiz</a:t>
            </a:r>
            <a:br>
              <a:rPr lang="en-US" altLang="en-US" dirty="0"/>
            </a:br>
            <a:r>
              <a:rPr lang="en-US" altLang="en-US" dirty="0"/>
              <a:t>Lab – Basic Switch and End Device Configuration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lab, you complete the following objectives: </a:t>
            </a:r>
          </a:p>
          <a:p>
            <a:pPr>
              <a:buFont typeface="Arial" panose="020B0604020202020204" pitchFamily="34" charset="0"/>
              <a:buChar char="•"/>
            </a:pPr>
            <a:r>
              <a:rPr lang="en-US" dirty="0"/>
              <a:t>Set Up the Network Topology</a:t>
            </a:r>
          </a:p>
          <a:p>
            <a:pPr>
              <a:buFont typeface="Arial" panose="020B0604020202020204" pitchFamily="34" charset="0"/>
              <a:buChar char="•"/>
            </a:pPr>
            <a:r>
              <a:rPr lang="en-US" dirty="0"/>
              <a:t>Configure PC Hosts</a:t>
            </a:r>
          </a:p>
          <a:p>
            <a:pPr>
              <a:buFont typeface="Arial" panose="020B0604020202020204" pitchFamily="34" charset="0"/>
              <a:buChar char="•"/>
            </a:pPr>
            <a:r>
              <a:rPr lang="en-US" dirty="0"/>
              <a:t>Configure and Verify Basic Switch Settings</a:t>
            </a:r>
          </a:p>
          <a:p>
            <a:pPr marL="0" indent="0">
              <a:buNone/>
            </a:pPr>
            <a:endParaRPr lang="en-US" dirty="0"/>
          </a:p>
        </p:txBody>
      </p:sp>
    </p:spTree>
    <p:custDataLst>
      <p:tags r:id="rId1"/>
    </p:custDataLst>
    <p:extLst>
      <p:ext uri="{BB962C8B-B14F-4D97-AF65-F5344CB8AC3E}">
        <p14:creationId xmlns:p14="http://schemas.microsoft.com/office/powerpoint/2010/main" val="86638052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4"/>
            <a:ext cx="5859203" cy="3539376"/>
          </a:xfrm>
        </p:spPr>
        <p:txBody>
          <a:bodyPr/>
          <a:lstStyle/>
          <a:p>
            <a:pPr>
              <a:lnSpc>
                <a:spcPct val="85000"/>
              </a:lnSpc>
              <a:spcBef>
                <a:spcPct val="30000"/>
              </a:spcBef>
              <a:buFont typeface="Arial" panose="020B0604020202020204" pitchFamily="34" charset="0"/>
              <a:buChar char="•"/>
            </a:pPr>
            <a:r>
              <a:rPr lang="en-US" sz="1350" dirty="0"/>
              <a:t>All end devices and network devices require an operating system (OS).</a:t>
            </a:r>
          </a:p>
          <a:p>
            <a:pPr>
              <a:lnSpc>
                <a:spcPct val="85000"/>
              </a:lnSpc>
              <a:spcBef>
                <a:spcPct val="30000"/>
              </a:spcBef>
              <a:buFont typeface="Arial" panose="020B0604020202020204" pitchFamily="34" charset="0"/>
              <a:buChar char="•"/>
            </a:pPr>
            <a:r>
              <a:rPr lang="en-US" sz="1350" dirty="0"/>
              <a:t>Cisco IOS software separates management access into the following two command modes: User EXEC Mode and Privileged EXEC Mode.</a:t>
            </a:r>
          </a:p>
          <a:p>
            <a:pPr>
              <a:lnSpc>
                <a:spcPct val="85000"/>
              </a:lnSpc>
              <a:spcBef>
                <a:spcPct val="30000"/>
              </a:spcBef>
              <a:buFont typeface="Arial" panose="020B0604020202020204" pitchFamily="34" charset="0"/>
              <a:buChar char="•"/>
            </a:pPr>
            <a:r>
              <a:rPr lang="en-US" sz="1350" dirty="0"/>
              <a:t>Global configuration mode is accessed before other specific configuration modes. From global config mode, the user can enter different subconfiguration modes.</a:t>
            </a:r>
          </a:p>
          <a:p>
            <a:pPr>
              <a:lnSpc>
                <a:spcPct val="85000"/>
              </a:lnSpc>
              <a:spcBef>
                <a:spcPct val="30000"/>
              </a:spcBef>
              <a:buFont typeface="Arial" panose="020B0604020202020204" pitchFamily="34" charset="0"/>
              <a:buChar char="•"/>
            </a:pPr>
            <a:r>
              <a:rPr lang="en-US" sz="1350" dirty="0"/>
              <a:t>Each IOS command has a specific format or syntax and can only be executed in the appropriate mode. </a:t>
            </a:r>
          </a:p>
          <a:p>
            <a:pPr>
              <a:lnSpc>
                <a:spcPct val="85000"/>
              </a:lnSpc>
              <a:spcBef>
                <a:spcPct val="30000"/>
              </a:spcBef>
              <a:buFont typeface="Arial" panose="020B0604020202020204" pitchFamily="34" charset="0"/>
              <a:buChar char="•"/>
            </a:pPr>
            <a:r>
              <a:rPr lang="en-US" sz="1350" dirty="0"/>
              <a:t>Basic device configurations- hostname, password, encrypt passwords and banner. </a:t>
            </a:r>
          </a:p>
          <a:p>
            <a:pPr>
              <a:lnSpc>
                <a:spcPct val="85000"/>
              </a:lnSpc>
              <a:spcBef>
                <a:spcPct val="30000"/>
              </a:spcBef>
              <a:buFont typeface="Arial" panose="020B0604020202020204" pitchFamily="34" charset="0"/>
              <a:buChar char="•"/>
            </a:pPr>
            <a:r>
              <a:rPr lang="en-US" sz="1350" dirty="0"/>
              <a:t>There are two system files that store the device configuration: startup-config and running-config.</a:t>
            </a:r>
          </a:p>
          <a:p>
            <a:pPr>
              <a:lnSpc>
                <a:spcPct val="85000"/>
              </a:lnSpc>
              <a:spcBef>
                <a:spcPct val="30000"/>
              </a:spcBef>
              <a:buFont typeface="Arial" panose="020B0604020202020204" pitchFamily="34" charset="0"/>
              <a:buChar char="•"/>
            </a:pPr>
            <a:r>
              <a:rPr lang="en-US" sz="1350" dirty="0"/>
              <a:t>IP addresses enable devices to locate one another and establish end-to-end communication on the internet. Each end device on a network must be configured with an IP address. </a:t>
            </a:r>
          </a:p>
        </p:txBody>
      </p:sp>
      <p:pic>
        <p:nvPicPr>
          <p:cNvPr id="4098" name="Picture 2" descr="cisco 350x series stackable managed network switches">
            <a:extLst>
              <a:ext uri="{FF2B5EF4-FFF2-40B4-BE49-F238E27FC236}">
                <a16:creationId xmlns:a16="http://schemas.microsoft.com/office/drawing/2014/main" id="{6E891CCD-ED46-944C-8A2C-E9E0C037D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5113" y="2825273"/>
            <a:ext cx="2858887" cy="162655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2 : Basic Switch and End Device Configuration</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012665612"/>
              </p:ext>
            </p:extLst>
          </p:nvPr>
        </p:nvGraphicFramePr>
        <p:xfrm>
          <a:off x="294640" y="650450"/>
          <a:ext cx="8520801" cy="3911390"/>
        </p:xfrm>
        <a:graphic>
          <a:graphicData uri="http://schemas.openxmlformats.org/drawingml/2006/table">
            <a:tbl>
              <a:tblPr firstRow="1" bandRow="1">
                <a:tableStyleId>{F5AB1C69-6EDB-4FF4-983F-18BD219EF322}</a:tableStyleId>
              </a:tblPr>
              <a:tblGrid>
                <a:gridCol w="2581436">
                  <a:extLst>
                    <a:ext uri="{9D8B030D-6E8A-4147-A177-3AD203B41FA5}">
                      <a16:colId xmlns:a16="http://schemas.microsoft.com/office/drawing/2014/main" val="2731093094"/>
                    </a:ext>
                  </a:extLst>
                </a:gridCol>
                <a:gridCol w="2878224">
                  <a:extLst>
                    <a:ext uri="{9D8B030D-6E8A-4147-A177-3AD203B41FA5}">
                      <a16:colId xmlns:a16="http://schemas.microsoft.com/office/drawing/2014/main" val="2353496225"/>
                    </a:ext>
                  </a:extLst>
                </a:gridCol>
                <a:gridCol w="3061141">
                  <a:extLst>
                    <a:ext uri="{9D8B030D-6E8A-4147-A177-3AD203B41FA5}">
                      <a16:colId xmlns:a16="http://schemas.microsoft.com/office/drawing/2014/main" val="572663217"/>
                    </a:ext>
                  </a:extLst>
                </a:gridCol>
              </a:tblGrid>
              <a:tr h="391139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operating system (OS)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CLI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GUI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shell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kernel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hardware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console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Secure Shell (SSH)</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Telnet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terminal emulation programs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user EXEC mode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privileged EXEC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line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interface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Enable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configure terminal</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exit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argument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keyword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command syntax</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ping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traceroute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help command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hot keys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hostname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console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enable secret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VTY line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banner motd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reload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erase 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DHCP</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switch virtual interface (SVI)</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ipconfig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ip int brief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Password Guidelines</a:t>
            </a:r>
          </a:p>
        </p:txBody>
      </p:sp>
      <p:sp>
        <p:nvSpPr>
          <p:cNvPr id="4" name="Content Placeholder 3"/>
          <p:cNvSpPr>
            <a:spLocks noGrp="1"/>
          </p:cNvSpPr>
          <p:nvPr>
            <p:ph idx="1"/>
          </p:nvPr>
        </p:nvSpPr>
        <p:spPr>
          <a:xfrm>
            <a:off x="145357" y="938988"/>
            <a:ext cx="8602403" cy="1015663"/>
          </a:xfrm>
        </p:spPr>
        <p:txBody>
          <a:bodyPr/>
          <a:lstStyle/>
          <a:p>
            <a:pPr>
              <a:lnSpc>
                <a:spcPct val="85000"/>
              </a:lnSpc>
              <a:spcBef>
                <a:spcPct val="30000"/>
              </a:spcBef>
              <a:buFont typeface="Arial" panose="020B0604020202020204" pitchFamily="34" charset="0"/>
              <a:buChar char="•"/>
            </a:pPr>
            <a:r>
              <a:rPr lang="en-US" sz="1600" dirty="0"/>
              <a:t>The use of weak or easily guessed passwords are a security concern.</a:t>
            </a:r>
          </a:p>
          <a:p>
            <a:pPr>
              <a:lnSpc>
                <a:spcPct val="85000"/>
              </a:lnSpc>
              <a:spcBef>
                <a:spcPct val="30000"/>
              </a:spcBef>
              <a:buFont typeface="Arial" panose="020B0604020202020204" pitchFamily="34" charset="0"/>
              <a:buChar char="•"/>
            </a:pPr>
            <a:r>
              <a:rPr lang="en-US" sz="1600" dirty="0"/>
              <a:t>All networking devices should limit administrative access by securing privileged EXEC, user EXEC, and remote Telnet access with passwords. In addition, all passwords should be encrypted and legal notifications provided.</a:t>
            </a:r>
          </a:p>
        </p:txBody>
      </p:sp>
      <p:sp>
        <p:nvSpPr>
          <p:cNvPr id="5" name="Content Placeholder 3">
            <a:extLst>
              <a:ext uri="{FF2B5EF4-FFF2-40B4-BE49-F238E27FC236}">
                <a16:creationId xmlns:a16="http://schemas.microsoft.com/office/drawing/2014/main" id="{90CEA0DA-9080-6645-9105-927BD0003465}"/>
              </a:ext>
            </a:extLst>
          </p:cNvPr>
          <p:cNvSpPr txBox="1">
            <a:spLocks/>
          </p:cNvSpPr>
          <p:nvPr/>
        </p:nvSpPr>
        <p:spPr bwMode="auto">
          <a:xfrm>
            <a:off x="236797" y="2099935"/>
            <a:ext cx="4933719" cy="264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Password Guidelines: </a:t>
            </a:r>
          </a:p>
          <a:p>
            <a:pPr lvl="2">
              <a:buFont typeface="Arial" panose="020B0604020202020204" pitchFamily="34" charset="0"/>
              <a:buChar char="•"/>
            </a:pPr>
            <a:r>
              <a:rPr lang="en-US" sz="1600" dirty="0"/>
              <a:t>Use passwords that are more than eight characters in length.</a:t>
            </a:r>
          </a:p>
          <a:p>
            <a:pPr lvl="2">
              <a:buFont typeface="Arial" panose="020B0604020202020204" pitchFamily="34" charset="0"/>
              <a:buChar char="•"/>
            </a:pPr>
            <a:r>
              <a:rPr lang="en-US" sz="1600" dirty="0"/>
              <a:t>Use a combination of upper and lowercase letters, numbers, special characters, and/or numeric sequences.</a:t>
            </a:r>
          </a:p>
          <a:p>
            <a:pPr lvl="2">
              <a:buFont typeface="Arial" panose="020B0604020202020204" pitchFamily="34" charset="0"/>
              <a:buChar char="•"/>
            </a:pPr>
            <a:r>
              <a:rPr lang="en-US" sz="1600" dirty="0"/>
              <a:t>Avoid using the same password for all devices.</a:t>
            </a:r>
          </a:p>
          <a:p>
            <a:pPr lvl="2">
              <a:buFont typeface="Arial" panose="020B0604020202020204" pitchFamily="34" charset="0"/>
              <a:buChar char="•"/>
            </a:pPr>
            <a:r>
              <a:rPr lang="en-US" sz="1600" dirty="0"/>
              <a:t>Do not use common words because they are easily guessed.</a:t>
            </a:r>
          </a:p>
        </p:txBody>
      </p:sp>
      <p:sp>
        <p:nvSpPr>
          <p:cNvPr id="2" name="Rectangle 1">
            <a:extLst>
              <a:ext uri="{FF2B5EF4-FFF2-40B4-BE49-F238E27FC236}">
                <a16:creationId xmlns:a16="http://schemas.microsoft.com/office/drawing/2014/main" id="{29318200-AE19-D542-A5B9-DE4D452C1D12}"/>
              </a:ext>
            </a:extLst>
          </p:cNvPr>
          <p:cNvSpPr/>
          <p:nvPr/>
        </p:nvSpPr>
        <p:spPr>
          <a:xfrm>
            <a:off x="5098473" y="3508289"/>
            <a:ext cx="4045527" cy="954107"/>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Most of the labs in this course use simple passwords such as </a:t>
            </a:r>
            <a:r>
              <a:rPr lang="en-US" sz="1400" b="1" dirty="0">
                <a:solidFill>
                  <a:srgbClr val="000000"/>
                </a:solidFill>
                <a:latin typeface="CiscoSans"/>
              </a:rPr>
              <a:t>cisco</a:t>
            </a:r>
            <a:r>
              <a:rPr lang="en-US" sz="1400" dirty="0">
                <a:solidFill>
                  <a:srgbClr val="000000"/>
                </a:solidFill>
                <a:latin typeface="CiscoSans"/>
              </a:rPr>
              <a:t> or </a:t>
            </a:r>
            <a:r>
              <a:rPr lang="en-US" sz="1400" b="1" dirty="0">
                <a:solidFill>
                  <a:srgbClr val="000000"/>
                </a:solidFill>
                <a:latin typeface="CiscoSans"/>
              </a:rPr>
              <a:t>class</a:t>
            </a:r>
            <a:r>
              <a:rPr lang="en-US" sz="1400" dirty="0">
                <a:solidFill>
                  <a:srgbClr val="000000"/>
                </a:solidFill>
                <a:latin typeface="CiscoSans"/>
              </a:rPr>
              <a:t>. These passwords are considered weak and easily guessable and should be avoided in production environments.</a:t>
            </a:r>
            <a:endParaRPr lang="en-US" sz="1400" dirty="0">
              <a:solidFill>
                <a:srgbClr val="000000"/>
              </a:solidFill>
            </a:endParaRPr>
          </a:p>
        </p:txBody>
      </p:sp>
      <p:pic>
        <p:nvPicPr>
          <p:cNvPr id="3074" name="Picture 2">
            <a:extLst>
              <a:ext uri="{FF2B5EF4-FFF2-40B4-BE49-F238E27FC236}">
                <a16:creationId xmlns:a16="http://schemas.microsoft.com/office/drawing/2014/main" id="{04F98093-7DB0-3D42-9A83-D2B6958B9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760" y="204567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Configure Passwords</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dirty="0"/>
              <a:t>Securing user EXEC mode access:</a:t>
            </a:r>
          </a:p>
          <a:p>
            <a:pPr lvl="2">
              <a:lnSpc>
                <a:spcPct val="85000"/>
              </a:lnSpc>
              <a:spcBef>
                <a:spcPct val="30000"/>
              </a:spcBef>
            </a:pPr>
            <a:r>
              <a:rPr lang="en-US" sz="1400" dirty="0"/>
              <a:t>First enter line console configuration mode using the </a:t>
            </a:r>
            <a:r>
              <a:rPr lang="en-US" sz="1400" b="1" dirty="0"/>
              <a:t>line console 0 </a:t>
            </a:r>
            <a:r>
              <a:rPr lang="en-US" sz="1400" dirty="0"/>
              <a:t>command in global configuration mode.</a:t>
            </a:r>
          </a:p>
          <a:p>
            <a:pPr lvl="2">
              <a:lnSpc>
                <a:spcPct val="85000"/>
              </a:lnSpc>
              <a:spcBef>
                <a:spcPct val="30000"/>
              </a:spcBef>
            </a:pPr>
            <a:r>
              <a:rPr lang="en-US" sz="1400" dirty="0"/>
              <a:t>Next, specify the user EXEC mode password using the </a:t>
            </a:r>
            <a:r>
              <a:rPr lang="en-US" sz="1400" b="1" dirty="0"/>
              <a:t>password</a:t>
            </a:r>
            <a:r>
              <a:rPr lang="en-US" sz="1400" dirty="0"/>
              <a:t> </a:t>
            </a:r>
            <a:r>
              <a:rPr lang="en-US" sz="1400" i="1" dirty="0"/>
              <a:t>password</a:t>
            </a:r>
            <a:r>
              <a:rPr lang="en-US" sz="1400" dirty="0"/>
              <a:t> command. </a:t>
            </a:r>
          </a:p>
          <a:p>
            <a:pPr lvl="2">
              <a:lnSpc>
                <a:spcPct val="85000"/>
              </a:lnSpc>
              <a:spcBef>
                <a:spcPct val="30000"/>
              </a:spcBef>
            </a:pPr>
            <a:r>
              <a:rPr lang="en-US" sz="1400" dirty="0"/>
              <a:t>Finally, enable user EXEC access using the </a:t>
            </a:r>
            <a:r>
              <a:rPr lang="en-US" sz="1400" b="1" dirty="0"/>
              <a:t>login</a:t>
            </a:r>
            <a:r>
              <a:rPr lang="en-US" sz="1400" dirty="0"/>
              <a:t> command.</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145356" y="2944203"/>
            <a:ext cx="4426644" cy="107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85000"/>
              </a:lnSpc>
              <a:spcBef>
                <a:spcPct val="30000"/>
              </a:spcBef>
              <a:buNone/>
            </a:pPr>
            <a:r>
              <a:rPr lang="en-US" sz="1600" dirty="0"/>
              <a:t>Securing privileged EXEC mode access:</a:t>
            </a:r>
          </a:p>
          <a:p>
            <a:pPr lvl="2">
              <a:lnSpc>
                <a:spcPct val="85000"/>
              </a:lnSpc>
              <a:spcBef>
                <a:spcPct val="30000"/>
              </a:spcBef>
            </a:pPr>
            <a:r>
              <a:rPr lang="en-US" sz="1300" dirty="0"/>
              <a:t> First enter global configuration mode.</a:t>
            </a:r>
          </a:p>
          <a:p>
            <a:pPr lvl="2">
              <a:lnSpc>
                <a:spcPct val="85000"/>
              </a:lnSpc>
              <a:spcBef>
                <a:spcPct val="30000"/>
              </a:spcBef>
            </a:pPr>
            <a:r>
              <a:rPr lang="en-US" sz="1300" dirty="0"/>
              <a:t> Next, use the </a:t>
            </a:r>
            <a:r>
              <a:rPr lang="en-US" sz="1300" b="1" dirty="0"/>
              <a:t>enable secret</a:t>
            </a:r>
            <a:r>
              <a:rPr lang="en-US" sz="1300" dirty="0"/>
              <a:t> </a:t>
            </a:r>
            <a:r>
              <a:rPr lang="en-US" sz="1300" i="1" dirty="0"/>
              <a:t>password</a:t>
            </a:r>
            <a:r>
              <a:rPr lang="en-US" sz="1300" dirty="0"/>
              <a:t> command. </a:t>
            </a:r>
          </a:p>
        </p:txBody>
      </p:sp>
      <p:pic>
        <p:nvPicPr>
          <p:cNvPr id="2" name="Picture 1">
            <a:extLst>
              <a:ext uri="{FF2B5EF4-FFF2-40B4-BE49-F238E27FC236}">
                <a16:creationId xmlns:a16="http://schemas.microsoft.com/office/drawing/2014/main" id="{2C2E8DCB-ADC8-5149-96DE-4E8790F2EE17}"/>
              </a:ext>
            </a:extLst>
          </p:cNvPr>
          <p:cNvPicPr>
            <a:picLocks noChangeAspect="1"/>
          </p:cNvPicPr>
          <p:nvPr/>
        </p:nvPicPr>
        <p:blipFill>
          <a:blip r:embed="rId4"/>
          <a:stretch>
            <a:fillRect/>
          </a:stretch>
        </p:blipFill>
        <p:spPr>
          <a:xfrm>
            <a:off x="4724403" y="1223873"/>
            <a:ext cx="3937000" cy="1104900"/>
          </a:xfrm>
          <a:prstGeom prst="rect">
            <a:avLst/>
          </a:prstGeom>
        </p:spPr>
      </p:pic>
      <p:pic>
        <p:nvPicPr>
          <p:cNvPr id="3" name="Picture 2">
            <a:extLst>
              <a:ext uri="{FF2B5EF4-FFF2-40B4-BE49-F238E27FC236}">
                <a16:creationId xmlns:a16="http://schemas.microsoft.com/office/drawing/2014/main" id="{4B820BD9-091B-B44F-B1C1-A553064ED1C3}"/>
              </a:ext>
            </a:extLst>
          </p:cNvPr>
          <p:cNvPicPr>
            <a:picLocks noChangeAspect="1"/>
          </p:cNvPicPr>
          <p:nvPr/>
        </p:nvPicPr>
        <p:blipFill>
          <a:blip r:embed="rId5"/>
          <a:stretch>
            <a:fillRect/>
          </a:stretch>
        </p:blipFill>
        <p:spPr>
          <a:xfrm>
            <a:off x="4724403" y="2944203"/>
            <a:ext cx="3937000" cy="762000"/>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Configure Passwords (Cont.)</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sz="1600" dirty="0"/>
              <a:t>Securing VTY line access:</a:t>
            </a:r>
          </a:p>
          <a:p>
            <a:pPr lvl="2">
              <a:lnSpc>
                <a:spcPct val="85000"/>
              </a:lnSpc>
              <a:spcBef>
                <a:spcPct val="30000"/>
              </a:spcBef>
            </a:pPr>
            <a:r>
              <a:rPr lang="en-US" sz="1600" dirty="0"/>
              <a:t>First enter line VTY configuration mode using the </a:t>
            </a:r>
            <a:r>
              <a:rPr lang="en-US" sz="1600" b="1" dirty="0"/>
              <a:t>line </a:t>
            </a:r>
            <a:r>
              <a:rPr lang="en-US" sz="1600" b="1" dirty="0" err="1"/>
              <a:t>vty</a:t>
            </a:r>
            <a:r>
              <a:rPr lang="en-US" sz="1600" b="1" dirty="0"/>
              <a:t> 0 15 </a:t>
            </a:r>
            <a:r>
              <a:rPr lang="en-US" sz="1600" dirty="0"/>
              <a:t>command in global configuration mode.</a:t>
            </a:r>
          </a:p>
          <a:p>
            <a:pPr lvl="2">
              <a:lnSpc>
                <a:spcPct val="85000"/>
              </a:lnSpc>
              <a:spcBef>
                <a:spcPct val="30000"/>
              </a:spcBef>
            </a:pPr>
            <a:r>
              <a:rPr lang="en-US" sz="1600" dirty="0"/>
              <a:t>Next, specify the VTY password using the </a:t>
            </a:r>
            <a:r>
              <a:rPr lang="en-US" sz="1600" b="1" dirty="0"/>
              <a:t>password</a:t>
            </a:r>
            <a:r>
              <a:rPr lang="en-US" sz="1600" dirty="0"/>
              <a:t> </a:t>
            </a:r>
            <a:r>
              <a:rPr lang="en-US" sz="1600" i="1" dirty="0"/>
              <a:t>password</a:t>
            </a:r>
            <a:r>
              <a:rPr lang="en-US" sz="1600" dirty="0"/>
              <a:t> command. </a:t>
            </a:r>
          </a:p>
          <a:p>
            <a:pPr lvl="2">
              <a:lnSpc>
                <a:spcPct val="85000"/>
              </a:lnSpc>
              <a:spcBef>
                <a:spcPct val="30000"/>
              </a:spcBef>
            </a:pPr>
            <a:r>
              <a:rPr lang="en-US" sz="1600" dirty="0"/>
              <a:t>Finally, enable VTY access using the </a:t>
            </a:r>
            <a:r>
              <a:rPr lang="en-US" sz="1600" b="1" dirty="0"/>
              <a:t>login</a:t>
            </a:r>
            <a:r>
              <a:rPr lang="en-US" sz="1600" dirty="0"/>
              <a:t> command.</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615142" y="3505895"/>
            <a:ext cx="8242329" cy="86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sz="1600" dirty="0"/>
              <a:t>Note: VTY lines enable remote access using Telnet or SSH to the device. Many Cisco switches support up to 16 VTY lines that are numbered 0 to 15. </a:t>
            </a:r>
          </a:p>
        </p:txBody>
      </p:sp>
      <p:pic>
        <p:nvPicPr>
          <p:cNvPr id="6" name="Picture 5">
            <a:extLst>
              <a:ext uri="{FF2B5EF4-FFF2-40B4-BE49-F238E27FC236}">
                <a16:creationId xmlns:a16="http://schemas.microsoft.com/office/drawing/2014/main" id="{372E3DC5-E488-A24E-A130-E6D55646C6C9}"/>
              </a:ext>
            </a:extLst>
          </p:cNvPr>
          <p:cNvPicPr>
            <a:picLocks noChangeAspect="1"/>
          </p:cNvPicPr>
          <p:nvPr/>
        </p:nvPicPr>
        <p:blipFill>
          <a:blip r:embed="rId4"/>
          <a:stretch>
            <a:fillRect/>
          </a:stretch>
        </p:blipFill>
        <p:spPr>
          <a:xfrm>
            <a:off x="4798060" y="1325473"/>
            <a:ext cx="3937000" cy="1092200"/>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Encrypt Passwords</a:t>
            </a:r>
          </a:p>
        </p:txBody>
      </p:sp>
      <p:sp>
        <p:nvSpPr>
          <p:cNvPr id="4" name="Content Placeholder 3"/>
          <p:cNvSpPr>
            <a:spLocks noGrp="1"/>
          </p:cNvSpPr>
          <p:nvPr>
            <p:ph idx="1"/>
          </p:nvPr>
        </p:nvSpPr>
        <p:spPr>
          <a:xfrm>
            <a:off x="145357" y="938988"/>
            <a:ext cx="4572000" cy="1286052"/>
          </a:xfrm>
        </p:spPr>
        <p:txBody>
          <a:bodyPr/>
          <a:lstStyle/>
          <a:p>
            <a:pPr>
              <a:lnSpc>
                <a:spcPct val="85000"/>
              </a:lnSpc>
              <a:spcBef>
                <a:spcPct val="30000"/>
              </a:spcBef>
            </a:pPr>
            <a:r>
              <a:rPr lang="en-US" dirty="0"/>
              <a:t>The startup-config and running-config files display most passwords in plaintext.</a:t>
            </a:r>
          </a:p>
          <a:p>
            <a:pPr>
              <a:lnSpc>
                <a:spcPct val="85000"/>
              </a:lnSpc>
              <a:spcBef>
                <a:spcPct val="30000"/>
              </a:spcBef>
            </a:pPr>
            <a:r>
              <a:rPr lang="en-US" dirty="0"/>
              <a:t>To encrypt all plaintext passwords, use the </a:t>
            </a:r>
            <a:r>
              <a:rPr lang="en-US" b="1" dirty="0"/>
              <a:t>service password-encryption</a:t>
            </a:r>
            <a:r>
              <a:rPr lang="en-US" dirty="0"/>
              <a:t> global config command.</a:t>
            </a:r>
          </a:p>
        </p:txBody>
      </p:sp>
      <p:pic>
        <p:nvPicPr>
          <p:cNvPr id="2" name="Picture 1">
            <a:extLst>
              <a:ext uri="{FF2B5EF4-FFF2-40B4-BE49-F238E27FC236}">
                <a16:creationId xmlns:a16="http://schemas.microsoft.com/office/drawing/2014/main" id="{CC666E54-D88F-184C-BDE9-F1AF6D4B45A7}"/>
              </a:ext>
            </a:extLst>
          </p:cNvPr>
          <p:cNvPicPr>
            <a:picLocks noChangeAspect="1"/>
          </p:cNvPicPr>
          <p:nvPr/>
        </p:nvPicPr>
        <p:blipFill>
          <a:blip r:embed="rId4"/>
          <a:stretch>
            <a:fillRect/>
          </a:stretch>
        </p:blipFill>
        <p:spPr>
          <a:xfrm>
            <a:off x="145357" y="2649220"/>
            <a:ext cx="4572000" cy="776378"/>
          </a:xfrm>
          <a:prstGeom prst="rect">
            <a:avLst/>
          </a:prstGeom>
        </p:spPr>
      </p:pic>
      <p:sp>
        <p:nvSpPr>
          <p:cNvPr id="6" name="Content Placeholder 3">
            <a:extLst>
              <a:ext uri="{FF2B5EF4-FFF2-40B4-BE49-F238E27FC236}">
                <a16:creationId xmlns:a16="http://schemas.microsoft.com/office/drawing/2014/main" id="{FE69F5FC-840B-2149-BCA9-4C8674310204}"/>
              </a:ext>
            </a:extLst>
          </p:cNvPr>
          <p:cNvSpPr txBox="1">
            <a:spLocks/>
          </p:cNvSpPr>
          <p:nvPr/>
        </p:nvSpPr>
        <p:spPr bwMode="auto">
          <a:xfrm>
            <a:off x="4815434" y="938988"/>
            <a:ext cx="4040563"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dirty="0"/>
              <a:t>Use the </a:t>
            </a:r>
            <a:r>
              <a:rPr lang="en-US" b="1" dirty="0"/>
              <a:t>show running-config </a:t>
            </a:r>
            <a:r>
              <a:rPr lang="en-US" dirty="0"/>
              <a:t>command to verify that the passwords on the device are now encrypted. </a:t>
            </a:r>
          </a:p>
        </p:txBody>
      </p:sp>
      <p:pic>
        <p:nvPicPr>
          <p:cNvPr id="3" name="Picture 2">
            <a:extLst>
              <a:ext uri="{FF2B5EF4-FFF2-40B4-BE49-F238E27FC236}">
                <a16:creationId xmlns:a16="http://schemas.microsoft.com/office/drawing/2014/main" id="{070F49EA-017E-5C47-97D3-D4F34278A9E4}"/>
              </a:ext>
            </a:extLst>
          </p:cNvPr>
          <p:cNvPicPr>
            <a:picLocks noChangeAspect="1"/>
          </p:cNvPicPr>
          <p:nvPr/>
        </p:nvPicPr>
        <p:blipFill>
          <a:blip r:embed="rId5"/>
          <a:stretch>
            <a:fillRect/>
          </a:stretch>
        </p:blipFill>
        <p:spPr>
          <a:xfrm>
            <a:off x="5235515" y="2031878"/>
            <a:ext cx="3200400" cy="2011062"/>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Banner Messages</a:t>
            </a:r>
          </a:p>
        </p:txBody>
      </p:sp>
      <p:sp>
        <p:nvSpPr>
          <p:cNvPr id="4" name="Content Placeholder 3"/>
          <p:cNvSpPr>
            <a:spLocks noGrp="1"/>
          </p:cNvSpPr>
          <p:nvPr>
            <p:ph idx="1"/>
          </p:nvPr>
        </p:nvSpPr>
        <p:spPr>
          <a:xfrm>
            <a:off x="145357" y="953416"/>
            <a:ext cx="3857686" cy="1656420"/>
          </a:xfrm>
        </p:spPr>
        <p:txBody>
          <a:bodyPr/>
          <a:lstStyle/>
          <a:p>
            <a:pPr>
              <a:lnSpc>
                <a:spcPct val="85000"/>
              </a:lnSpc>
              <a:spcBef>
                <a:spcPct val="30000"/>
              </a:spcBef>
            </a:pPr>
            <a:r>
              <a:rPr lang="en-US" dirty="0"/>
              <a:t>A banner message is important to warn unauthorized personnel from attempting to access the device. </a:t>
            </a:r>
          </a:p>
          <a:p>
            <a:pPr>
              <a:lnSpc>
                <a:spcPct val="85000"/>
              </a:lnSpc>
              <a:spcBef>
                <a:spcPct val="30000"/>
              </a:spcBef>
            </a:pPr>
            <a:r>
              <a:rPr lang="en-US" dirty="0"/>
              <a:t>To create a banner message of the day on a network device, use the </a:t>
            </a:r>
            <a:r>
              <a:rPr lang="en-US" b="1" dirty="0"/>
              <a:t>banner motd #</a:t>
            </a:r>
            <a:r>
              <a:rPr lang="en-US" dirty="0"/>
              <a:t> </a:t>
            </a:r>
            <a:r>
              <a:rPr lang="en-US" i="1" dirty="0"/>
              <a:t>the message of the day</a:t>
            </a:r>
            <a:r>
              <a:rPr lang="en-US" dirty="0"/>
              <a:t> </a:t>
            </a:r>
            <a:r>
              <a:rPr lang="en-US" b="1" dirty="0"/>
              <a:t>#</a:t>
            </a:r>
            <a:r>
              <a:rPr lang="en-US" dirty="0"/>
              <a:t> global config command. </a:t>
            </a:r>
          </a:p>
        </p:txBody>
      </p:sp>
      <p:sp>
        <p:nvSpPr>
          <p:cNvPr id="2" name="TextBox 1">
            <a:extLst>
              <a:ext uri="{FF2B5EF4-FFF2-40B4-BE49-F238E27FC236}">
                <a16:creationId xmlns:a16="http://schemas.microsoft.com/office/drawing/2014/main" id="{6605F848-50A9-7F4C-A32B-E10093014FC5}"/>
              </a:ext>
            </a:extLst>
          </p:cNvPr>
          <p:cNvSpPr txBox="1"/>
          <p:nvPr/>
        </p:nvSpPr>
        <p:spPr>
          <a:xfrm>
            <a:off x="145357" y="3019213"/>
            <a:ext cx="3857686" cy="738664"/>
          </a:xfrm>
          <a:prstGeom prst="rect">
            <a:avLst/>
          </a:prstGeom>
          <a:noFill/>
        </p:spPr>
        <p:txBody>
          <a:bodyPr wrap="square" rtlCol="0">
            <a:spAutoFit/>
          </a:bodyPr>
          <a:lstStyle/>
          <a:p>
            <a:r>
              <a:rPr lang="en-US" sz="1400" dirty="0">
                <a:solidFill>
                  <a:srgbClr val="000000"/>
                </a:solidFill>
              </a:rPr>
              <a:t>Note: The “#” in the command syntax is called the delimiting character. It is entered before and after the message. </a:t>
            </a:r>
          </a:p>
        </p:txBody>
      </p:sp>
      <p:sp>
        <p:nvSpPr>
          <p:cNvPr id="6" name="TextBox 5">
            <a:extLst>
              <a:ext uri="{FF2B5EF4-FFF2-40B4-BE49-F238E27FC236}">
                <a16:creationId xmlns:a16="http://schemas.microsoft.com/office/drawing/2014/main" id="{32E83745-1DCA-1047-AA24-24BE15C677FD}"/>
              </a:ext>
            </a:extLst>
          </p:cNvPr>
          <p:cNvSpPr txBox="1"/>
          <p:nvPr/>
        </p:nvSpPr>
        <p:spPr>
          <a:xfrm>
            <a:off x="4268947" y="1849911"/>
            <a:ext cx="4875053" cy="292388"/>
          </a:xfrm>
          <a:prstGeom prst="rect">
            <a:avLst/>
          </a:prstGeom>
          <a:noFill/>
        </p:spPr>
        <p:txBody>
          <a:bodyPr wrap="none" rtlCol="0">
            <a:spAutoFit/>
          </a:bodyPr>
          <a:lstStyle/>
          <a:p>
            <a:r>
              <a:rPr lang="en-US" sz="1300" dirty="0">
                <a:solidFill>
                  <a:srgbClr val="000000"/>
                </a:solidFill>
              </a:rPr>
              <a:t>The banner will be displayed on attempts to access the device. </a:t>
            </a:r>
          </a:p>
        </p:txBody>
      </p:sp>
      <p:pic>
        <p:nvPicPr>
          <p:cNvPr id="5" name="Picture 4">
            <a:extLst>
              <a:ext uri="{FF2B5EF4-FFF2-40B4-BE49-F238E27FC236}">
                <a16:creationId xmlns:a16="http://schemas.microsoft.com/office/drawing/2014/main" id="{1814FB59-A7E8-A948-A91A-1A2DB32D2639}"/>
              </a:ext>
            </a:extLst>
          </p:cNvPr>
          <p:cNvPicPr>
            <a:picLocks noChangeAspect="1"/>
          </p:cNvPicPr>
          <p:nvPr/>
        </p:nvPicPr>
        <p:blipFill>
          <a:blip r:embed="rId4"/>
          <a:stretch>
            <a:fillRect/>
          </a:stretch>
        </p:blipFill>
        <p:spPr>
          <a:xfrm>
            <a:off x="4643119" y="1155127"/>
            <a:ext cx="4114800" cy="441924"/>
          </a:xfrm>
          <a:prstGeom prst="rect">
            <a:avLst/>
          </a:prstGeom>
        </p:spPr>
      </p:pic>
      <p:sp>
        <p:nvSpPr>
          <p:cNvPr id="20" name="Down Arrow 19">
            <a:extLst>
              <a:ext uri="{FF2B5EF4-FFF2-40B4-BE49-F238E27FC236}">
                <a16:creationId xmlns:a16="http://schemas.microsoft.com/office/drawing/2014/main" id="{042AFCFA-3C88-2746-8367-C4F01C2C5180}"/>
              </a:ext>
            </a:extLst>
          </p:cNvPr>
          <p:cNvSpPr/>
          <p:nvPr/>
        </p:nvSpPr>
        <p:spPr>
          <a:xfrm>
            <a:off x="6512558" y="2210830"/>
            <a:ext cx="187961" cy="292389"/>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FC48511-93D1-C14A-B136-4967FBBB0ABE}"/>
              </a:ext>
            </a:extLst>
          </p:cNvPr>
          <p:cNvPicPr>
            <a:picLocks noChangeAspect="1"/>
          </p:cNvPicPr>
          <p:nvPr/>
        </p:nvPicPr>
        <p:blipFill>
          <a:blip r:embed="rId5"/>
          <a:stretch>
            <a:fillRect/>
          </a:stretch>
        </p:blipFill>
        <p:spPr>
          <a:xfrm>
            <a:off x="5140958" y="2571750"/>
            <a:ext cx="2743200" cy="1633591"/>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Basic Device Configuration</a:t>
            </a:r>
            <a:br>
              <a:rPr lang="en-US" altLang="en-US" dirty="0"/>
            </a:br>
            <a:r>
              <a:rPr lang="en-US" altLang="en-US" dirty="0"/>
              <a:t>Video – Secure Administrative Access to a Switch</a:t>
            </a:r>
          </a:p>
        </p:txBody>
      </p:sp>
      <p:sp>
        <p:nvSpPr>
          <p:cNvPr id="4" name="Rectangle 6">
            <a:extLst>
              <a:ext uri="{FF2B5EF4-FFF2-40B4-BE49-F238E27FC236}">
                <a16:creationId xmlns:a16="http://schemas.microsoft.com/office/drawing/2014/main" id="{9857D5E8-2FBB-CF40-8B61-E9D3CCDC75C0}"/>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Access the command line to secure the switch</a:t>
            </a:r>
          </a:p>
          <a:p>
            <a:pPr lvl="1"/>
            <a:r>
              <a:rPr lang="en-US" sz="1500" dirty="0"/>
              <a:t>Secure access to the console port</a:t>
            </a:r>
          </a:p>
          <a:p>
            <a:pPr lvl="1"/>
            <a:r>
              <a:rPr lang="en-US" sz="1500" dirty="0"/>
              <a:t>Secure virtual terminal access for remote access</a:t>
            </a:r>
          </a:p>
          <a:p>
            <a:pPr lvl="1"/>
            <a:r>
              <a:rPr lang="en-US" sz="1500" dirty="0"/>
              <a:t>Encrypt passwords on the switch</a:t>
            </a:r>
          </a:p>
          <a:p>
            <a:pPr lvl="1"/>
            <a:r>
              <a:rPr lang="en-US" sz="1500" dirty="0"/>
              <a:t>Configure the banner message</a:t>
            </a:r>
          </a:p>
          <a:p>
            <a:pPr lvl="1"/>
            <a:r>
              <a:rPr lang="en-US" sz="1500" dirty="0"/>
              <a:t>Verify security changes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648154429"/>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8183</TotalTime>
  <Words>2986</Words>
  <Application>Microsoft Macintosh PowerPoint</Application>
  <PresentationFormat>On-screen Show (16:9)</PresentationFormat>
  <Paragraphs>335</Paragraphs>
  <Slides>34</Slides>
  <Notes>34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CiscoSans</vt:lpstr>
      <vt:lpstr>CiscoSans ExtraLight</vt:lpstr>
      <vt:lpstr>Wingdings</vt:lpstr>
      <vt:lpstr>Default Theme</vt:lpstr>
      <vt:lpstr>Module 2: Basic Switch and End Device Configuration (Cont.)</vt:lpstr>
      <vt:lpstr>2.4 Basic Device Configuration</vt:lpstr>
      <vt:lpstr>Basic Device Configuration Device Names</vt:lpstr>
      <vt:lpstr>Basic Device Configuration Password Guidelines</vt:lpstr>
      <vt:lpstr>Basic Device Configuration Configure Passwords</vt:lpstr>
      <vt:lpstr>Basic Device Configuration Configure Passwords (Cont.)</vt:lpstr>
      <vt:lpstr>Basic Device Configuration Encrypt Passwords</vt:lpstr>
      <vt:lpstr>Basic Device Configuration Banner Messages</vt:lpstr>
      <vt:lpstr>Basic Device Configuration Video – Secure Administrative Access to a Switch</vt:lpstr>
      <vt:lpstr>2.5 Save Configurations</vt:lpstr>
      <vt:lpstr>Save Configurations Configuration Files</vt:lpstr>
      <vt:lpstr>Save Configurations Alter the Running Configurations</vt:lpstr>
      <vt:lpstr>Save Configurations Video – Alter the Running Configuration</vt:lpstr>
      <vt:lpstr>Save Configurations Capture Configuration to a Text File</vt:lpstr>
      <vt:lpstr>Save Configurations Capture Configuration to a Text File (Cont.)</vt:lpstr>
      <vt:lpstr>Save Configurations Packet Tracer – Configure Initial Switch Settings</vt:lpstr>
      <vt:lpstr>2.6 Ports and Addresses</vt:lpstr>
      <vt:lpstr>Ports and Addresses IP Addresses</vt:lpstr>
      <vt:lpstr>Ports and Addresses IP Addresses (Cont.)</vt:lpstr>
      <vt:lpstr>Ports and Addresses Interfaces and Ports</vt:lpstr>
      <vt:lpstr>2.7 Configure IP Addressing</vt:lpstr>
      <vt:lpstr>Configure IP Addressing Manual IP Address Configuration for End Devices</vt:lpstr>
      <vt:lpstr>Configure IP Addressing  Automatic IP Address Configuration for End Devices</vt:lpstr>
      <vt:lpstr>Configure IP Addressing Switch Virtual Interface Configuration</vt:lpstr>
      <vt:lpstr>Configure IP Addressing Packet Tracer – Implement Basic Connectivity</vt:lpstr>
      <vt:lpstr>2.8 Verify Connectivity</vt:lpstr>
      <vt:lpstr>Verify Connectivity Video – Test the Interface Assignment</vt:lpstr>
      <vt:lpstr>Verify Connectivity Video – Test End-to-End Connectivity</vt:lpstr>
      <vt:lpstr>2.9 Module Practice and Quiz</vt:lpstr>
      <vt:lpstr>Module Practice and Quiz Packet Tracer – Basic Switch and End Device Configuration</vt:lpstr>
      <vt:lpstr>Module Practice and Quiz Lab – Basic Switch and End Device Configuration</vt:lpstr>
      <vt:lpstr>Module Practice and Quiz What did I learn in this module?</vt:lpstr>
      <vt:lpstr>Module 2 : Basic Switch and End Device Configuration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Safyzan Salim</cp:lastModifiedBy>
  <cp:revision>221</cp:revision>
  <dcterms:created xsi:type="dcterms:W3CDTF">2019-10-18T06:21:22Z</dcterms:created>
  <dcterms:modified xsi:type="dcterms:W3CDTF">2022-03-06T15:00:10Z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